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4"/>
  </p:sldMasterIdLst>
  <p:notesMasterIdLst>
    <p:notesMasterId r:id="rId32"/>
  </p:notesMasterIdLst>
  <p:handoutMasterIdLst>
    <p:handoutMasterId r:id="rId33"/>
  </p:handoutMasterIdLst>
  <p:sldIdLst>
    <p:sldId id="260" r:id="rId5"/>
    <p:sldId id="261" r:id="rId6"/>
    <p:sldId id="283" r:id="rId7"/>
    <p:sldId id="284" r:id="rId8"/>
    <p:sldId id="288" r:id="rId9"/>
    <p:sldId id="264" r:id="rId10"/>
    <p:sldId id="267" r:id="rId11"/>
    <p:sldId id="265" r:id="rId12"/>
    <p:sldId id="268" r:id="rId13"/>
    <p:sldId id="272" r:id="rId14"/>
    <p:sldId id="266" r:id="rId15"/>
    <p:sldId id="269" r:id="rId16"/>
    <p:sldId id="274" r:id="rId17"/>
    <p:sldId id="270" r:id="rId18"/>
    <p:sldId id="273" r:id="rId19"/>
    <p:sldId id="271" r:id="rId20"/>
    <p:sldId id="278" r:id="rId21"/>
    <p:sldId id="279" r:id="rId22"/>
    <p:sldId id="280" r:id="rId23"/>
    <p:sldId id="289" r:id="rId24"/>
    <p:sldId id="275" r:id="rId25"/>
    <p:sldId id="276" r:id="rId26"/>
    <p:sldId id="290" r:id="rId27"/>
    <p:sldId id="277" r:id="rId28"/>
    <p:sldId id="287" r:id="rId29"/>
    <p:sldId id="281" r:id="rId30"/>
    <p:sldId id="282" r:id="rId3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E"/>
    <a:srgbClr val="948151"/>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E2A8BC-D21B-405F-813B-476759F36862}" v="7" dt="2022-04-21T18:36:49.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472744" y="0"/>
            <a:ext cx="3524673" cy="61976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3172" tIns="46586" rIns="93172" bIns="46586" anchor="ctr"/>
          <a:lstStyle/>
          <a:p>
            <a:pPr algn="ctr">
              <a:defRPr/>
            </a:pPr>
            <a:endParaRPr lang="en-US"/>
          </a:p>
        </p:txBody>
      </p:sp>
      <p:sp>
        <p:nvSpPr>
          <p:cNvPr id="4" name="Footer Placeholder 3"/>
          <p:cNvSpPr>
            <a:spLocks noGrp="1"/>
          </p:cNvSpPr>
          <p:nvPr>
            <p:ph type="ftr" sz="quarter" idx="2"/>
          </p:nvPr>
        </p:nvSpPr>
        <p:spPr>
          <a:xfrm>
            <a:off x="9" y="8779932"/>
            <a:ext cx="2551926" cy="250857"/>
          </a:xfrm>
          <a:prstGeom prst="rect">
            <a:avLst/>
          </a:prstGeom>
        </p:spPr>
        <p:txBody>
          <a:bodyPr vert="horz" lIns="93172" tIns="46586" rIns="93172" bIns="46586" rtlCol="0" anchor="ctr"/>
          <a:lstStyle>
            <a:lvl1pPr algn="ctr">
              <a:defRPr sz="1300">
                <a:latin typeface="Georgia" pitchFamily="18" charset="0"/>
              </a:defRPr>
            </a:lvl1pPr>
          </a:lstStyle>
          <a:p>
            <a:pPr algn="l">
              <a:defRPr/>
            </a:pPr>
            <a:r>
              <a:rPr lang="en-US" sz="800"/>
              <a:t>The Pennsylvania Child Welfare Resource Center</a:t>
            </a:r>
          </a:p>
        </p:txBody>
      </p:sp>
      <p:sp>
        <p:nvSpPr>
          <p:cNvPr id="5" name="Slide Number Placeholder 4"/>
          <p:cNvSpPr>
            <a:spLocks noGrp="1"/>
          </p:cNvSpPr>
          <p:nvPr>
            <p:ph type="sldNum" sz="quarter" idx="3"/>
          </p:nvPr>
        </p:nvSpPr>
        <p:spPr>
          <a:xfrm>
            <a:off x="4810840" y="9047389"/>
            <a:ext cx="2199562" cy="204743"/>
          </a:xfrm>
          <a:prstGeom prst="rect">
            <a:avLst/>
          </a:prstGeom>
        </p:spPr>
        <p:txBody>
          <a:bodyPr vert="horz" lIns="93172" tIns="46586" rIns="93172" bIns="46586" rtlCol="0" anchor="ctr"/>
          <a:lstStyle>
            <a:lvl1pPr algn="r">
              <a:defRPr sz="1100">
                <a:latin typeface="Georgia" pitchFamily="18" charset="0"/>
              </a:defRPr>
            </a:lvl1pPr>
          </a:lstStyle>
          <a:p>
            <a:pPr>
              <a:defRPr/>
            </a:pPr>
            <a:r>
              <a:rPr lang="en-US" sz="1000" b="1"/>
              <a:t>Handout #1, Page </a:t>
            </a:r>
            <a:fld id="{1DEAAAA3-F7D2-420C-8044-4D8DB93005E2}" type="slidenum">
              <a:rPr lang="en-US" sz="1000" b="1"/>
              <a:pPr>
                <a:defRPr/>
              </a:pPr>
              <a:t>‹#›</a:t>
            </a:fld>
            <a:r>
              <a:rPr lang="en-US" sz="1000" b="1"/>
              <a:t> of 10</a:t>
            </a:r>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63901" y="96838"/>
            <a:ext cx="491701" cy="435769"/>
          </a:xfrm>
          <a:prstGeom prst="rect">
            <a:avLst/>
          </a:prstGeom>
          <a:noFill/>
          <a:ln w="9525">
            <a:noFill/>
            <a:miter lim="800000"/>
            <a:headEnd/>
            <a:tailEnd/>
          </a:ln>
        </p:spPr>
      </p:pic>
      <p:sp>
        <p:nvSpPr>
          <p:cNvPr id="9" name="TextBox 8"/>
          <p:cNvSpPr txBox="1"/>
          <p:nvPr/>
        </p:nvSpPr>
        <p:spPr>
          <a:xfrm>
            <a:off x="3514938" y="32279"/>
            <a:ext cx="1859703" cy="648080"/>
          </a:xfrm>
          <a:prstGeom prst="rect">
            <a:avLst/>
          </a:prstGeom>
          <a:noFill/>
        </p:spPr>
        <p:txBody>
          <a:bodyPr lIns="93172" tIns="46586" rIns="93172" bIns="46586">
            <a:spAutoFit/>
          </a:bodyPr>
          <a:lstStyle/>
          <a:p>
            <a:pPr>
              <a:defRPr/>
            </a:pPr>
            <a:r>
              <a:rPr lang="en-US" sz="1200">
                <a:latin typeface="Georgia" pitchFamily="18" charset="0"/>
              </a:rPr>
              <a:t>SCHOOL OF</a:t>
            </a:r>
          </a:p>
          <a:p>
            <a:pPr>
              <a:defRPr/>
            </a:pPr>
            <a:r>
              <a:rPr lang="en-US">
                <a:latin typeface="Georgia" pitchFamily="18" charset="0"/>
              </a:rPr>
              <a:t>Social Work</a:t>
            </a:r>
          </a:p>
        </p:txBody>
      </p:sp>
      <p:sp>
        <p:nvSpPr>
          <p:cNvPr id="10" name="TextBox 9"/>
          <p:cNvSpPr txBox="1"/>
          <p:nvPr/>
        </p:nvSpPr>
        <p:spPr>
          <a:xfrm>
            <a:off x="5374640" y="0"/>
            <a:ext cx="1635760" cy="648080"/>
          </a:xfrm>
          <a:prstGeom prst="rect">
            <a:avLst/>
          </a:prstGeom>
          <a:noFill/>
        </p:spPr>
        <p:txBody>
          <a:bodyPr lIns="93172" tIns="46586" rIns="93172" bIns="46586">
            <a:spAutoFit/>
          </a:bodyPr>
          <a:lstStyle/>
          <a:p>
            <a:pPr>
              <a:defRPr/>
            </a:pPr>
            <a:r>
              <a:rPr lang="en-US" sz="1200" i="1">
                <a:latin typeface="Georgia" pitchFamily="18" charset="0"/>
              </a:rPr>
              <a:t>Empower People</a:t>
            </a:r>
          </a:p>
          <a:p>
            <a:pPr>
              <a:defRPr/>
            </a:pPr>
            <a:r>
              <a:rPr lang="en-US" sz="1200" i="1">
                <a:latin typeface="Georgia" pitchFamily="18" charset="0"/>
              </a:rPr>
              <a:t>Lead Organizations</a:t>
            </a:r>
          </a:p>
          <a:p>
            <a:pPr>
              <a:defRPr/>
            </a:pPr>
            <a:r>
              <a:rPr lang="en-US" sz="1200" i="1">
                <a:latin typeface="Georgia" pitchFamily="18" charset="0"/>
              </a:rPr>
              <a:t>Grow Communities</a:t>
            </a:r>
          </a:p>
        </p:txBody>
      </p:sp>
      <p:cxnSp>
        <p:nvCxnSpPr>
          <p:cNvPr id="15" name="Straight Connector 14"/>
          <p:cNvCxnSpPr/>
          <p:nvPr/>
        </p:nvCxnSpPr>
        <p:spPr>
          <a:xfrm rot="5400000">
            <a:off x="5121214" y="305039"/>
            <a:ext cx="49387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72744" y="632672"/>
            <a:ext cx="3524673" cy="309525"/>
          </a:xfrm>
          <a:prstGeom prst="rect">
            <a:avLst/>
          </a:prstGeom>
          <a:noFill/>
          <a:ln w="6350">
            <a:solidFill>
              <a:schemeClr val="tx1"/>
            </a:solidFill>
          </a:ln>
        </p:spPr>
        <p:txBody>
          <a:bodyPr lIns="93172" tIns="46586" rIns="93172" bIns="46586">
            <a:spAutoFit/>
          </a:bodyPr>
          <a:lstStyle/>
          <a:p>
            <a:pPr>
              <a:defRPr/>
            </a:pPr>
            <a:r>
              <a:rPr lang="en-US" sz="1200">
                <a:latin typeface="Georgia" pitchFamily="18" charset="0"/>
              </a:rPr>
              <a:t>The Pennsylvania Child Welfare Resource Center</a:t>
            </a:r>
            <a:endParaRPr lang="en-US" sz="200">
              <a:latin typeface="Georgia" pitchFamily="18" charset="0"/>
            </a:endParaRPr>
          </a:p>
          <a:p>
            <a:pPr>
              <a:defRPr/>
            </a:pPr>
            <a:endParaRPr lang="en-US" sz="200">
              <a:latin typeface="Georgia" pitchFamily="18" charset="0"/>
            </a:endParaRPr>
          </a:p>
        </p:txBody>
      </p:sp>
      <p:cxnSp>
        <p:nvCxnSpPr>
          <p:cNvPr id="20" name="Straight Connector 19"/>
          <p:cNvCxnSpPr/>
          <p:nvPr/>
        </p:nvCxnSpPr>
        <p:spPr>
          <a:xfrm>
            <a:off x="3547393" y="884450"/>
            <a:ext cx="330397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11282" y="8779935"/>
            <a:ext cx="4399119" cy="340303"/>
          </a:xfrm>
          <a:prstGeom prst="rect">
            <a:avLst/>
          </a:prstGeom>
          <a:noFill/>
        </p:spPr>
        <p:txBody>
          <a:bodyPr wrap="square" lIns="93172" tIns="46586" rIns="93172" bIns="46586" rtlCol="0">
            <a:spAutoFit/>
          </a:bodyPr>
          <a:lstStyle/>
          <a:p>
            <a:pPr algn="r"/>
            <a:r>
              <a:rPr lang="en-US" sz="800">
                <a:latin typeface="Georgia" pitchFamily="18" charset="0"/>
              </a:rPr>
              <a:t>202: Lesbian, Gay, Bisexual, Transgender and Questioning (LGBTQ) Youth</a:t>
            </a:r>
          </a:p>
          <a:p>
            <a:pPr algn="r"/>
            <a:r>
              <a:rPr lang="en-US" sz="800">
                <a:latin typeface="Georgia" pitchFamily="18" charset="0"/>
              </a:rPr>
              <a:t> in the Child Welfare System</a:t>
            </a:r>
          </a:p>
        </p:txBody>
      </p:sp>
    </p:spTree>
    <p:extLst>
      <p:ext uri="{BB962C8B-B14F-4D97-AF65-F5344CB8AC3E}">
        <p14:creationId xmlns:p14="http://schemas.microsoft.com/office/powerpoint/2010/main" val="41699276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181100" y="992188"/>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4720" y="4593325"/>
            <a:ext cx="5140960" cy="418338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1" y="8831581"/>
            <a:ext cx="2522261" cy="222726"/>
          </a:xfrm>
          <a:prstGeom prst="rect">
            <a:avLst/>
          </a:prstGeom>
          <a:noFill/>
          <a:ln w="9525">
            <a:noFill/>
            <a:miter lim="800000"/>
            <a:headEnd/>
            <a:tailEnd/>
          </a:ln>
        </p:spPr>
        <p:txBody>
          <a:bodyPr vert="horz" wrap="square" lIns="93172" tIns="46586" rIns="93172" bIns="46586" numCol="1" anchor="ctr" anchorCtr="0" compatLnSpc="1">
            <a:prstTxWarp prst="textNoShape">
              <a:avLst/>
            </a:prstTxWarp>
          </a:bodyPr>
          <a:lstStyle>
            <a:lvl1pPr algn="ctr">
              <a:defRPr sz="800">
                <a:latin typeface="Georgia" pitchFamily="18" charset="0"/>
              </a:defRPr>
            </a:lvl1pPr>
          </a:lstStyle>
          <a:p>
            <a:pPr algn="l">
              <a:defRPr/>
            </a:pPr>
            <a:r>
              <a:rPr lang="en-US"/>
              <a:t>The Pennsylvania Child Welfare Training Program</a:t>
            </a:r>
          </a:p>
        </p:txBody>
      </p:sp>
      <p:sp>
        <p:nvSpPr>
          <p:cNvPr id="13319" name="Rectangle 7"/>
          <p:cNvSpPr>
            <a:spLocks noGrp="1" noChangeArrowheads="1"/>
          </p:cNvSpPr>
          <p:nvPr>
            <p:ph type="sldNum" sz="quarter" idx="5"/>
          </p:nvPr>
        </p:nvSpPr>
        <p:spPr bwMode="auto">
          <a:xfrm>
            <a:off x="6291510" y="9075057"/>
            <a:ext cx="718890" cy="191830"/>
          </a:xfrm>
          <a:prstGeom prst="rect">
            <a:avLst/>
          </a:prstGeom>
          <a:noFill/>
          <a:ln w="9525">
            <a:noFill/>
            <a:miter lim="800000"/>
            <a:headEnd/>
            <a:tailEnd/>
          </a:ln>
        </p:spPr>
        <p:txBody>
          <a:bodyPr vert="horz" wrap="square" lIns="93172" tIns="46586" rIns="93172" bIns="46586" numCol="1" anchor="ctr" anchorCtr="0" compatLnSpc="1">
            <a:prstTxWarp prst="textNoShape">
              <a:avLst/>
            </a:prstTxWarp>
          </a:bodyPr>
          <a:lstStyle>
            <a:lvl1pPr algn="r">
              <a:defRPr sz="1100" b="1">
                <a:latin typeface="Georgia" pitchFamily="18" charset="0"/>
              </a:defRPr>
            </a:lvl1pPr>
          </a:lstStyle>
          <a:p>
            <a:pPr>
              <a:defRPr/>
            </a:pPr>
            <a:fld id="{A5C0BF7D-DA9C-4BF7-8FB9-4639E92C447C}" type="slidenum">
              <a:rPr lang="en-US" smtClean="0"/>
              <a:pPr>
                <a:defRPr/>
              </a:pPr>
              <a:t>‹#›</a:t>
            </a:fld>
            <a:endParaRPr lang="en-US"/>
          </a:p>
        </p:txBody>
      </p:sp>
      <p:pic>
        <p:nvPicPr>
          <p:cNvPr id="12296" name="Picture 2" descr="pittseal"/>
          <p:cNvPicPr>
            <a:picLocks noChangeAspect="1" noChangeArrowheads="1"/>
          </p:cNvPicPr>
          <p:nvPr/>
        </p:nvPicPr>
        <p:blipFill>
          <a:blip r:embed="rId2">
            <a:grayscl/>
          </a:blip>
          <a:srcRect/>
          <a:stretch>
            <a:fillRect/>
          </a:stretch>
        </p:blipFill>
        <p:spPr bwMode="auto">
          <a:xfrm>
            <a:off x="163901" y="96838"/>
            <a:ext cx="491701" cy="435769"/>
          </a:xfrm>
          <a:prstGeom prst="rect">
            <a:avLst/>
          </a:prstGeom>
          <a:noFill/>
          <a:ln w="9525">
            <a:noFill/>
            <a:miter lim="800000"/>
            <a:headEnd/>
            <a:tailEnd/>
          </a:ln>
        </p:spPr>
      </p:pic>
      <p:sp>
        <p:nvSpPr>
          <p:cNvPr id="10" name="Rectangle 9"/>
          <p:cNvSpPr/>
          <p:nvPr/>
        </p:nvSpPr>
        <p:spPr>
          <a:xfrm>
            <a:off x="3472744" y="0"/>
            <a:ext cx="3524673" cy="61976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3172" tIns="46586" rIns="93172" bIns="46586" anchor="ctr"/>
          <a:lstStyle/>
          <a:p>
            <a:pPr algn="ctr">
              <a:defRPr/>
            </a:pPr>
            <a:endParaRPr lang="en-US"/>
          </a:p>
        </p:txBody>
      </p:sp>
      <p:sp>
        <p:nvSpPr>
          <p:cNvPr id="11" name="TextBox 10"/>
          <p:cNvSpPr txBox="1"/>
          <p:nvPr/>
        </p:nvSpPr>
        <p:spPr>
          <a:xfrm>
            <a:off x="5374640" y="0"/>
            <a:ext cx="1635760" cy="648080"/>
          </a:xfrm>
          <a:prstGeom prst="rect">
            <a:avLst/>
          </a:prstGeom>
          <a:noFill/>
        </p:spPr>
        <p:txBody>
          <a:bodyPr lIns="93172" tIns="46586" rIns="93172" bIns="46586">
            <a:spAutoFit/>
          </a:bodyPr>
          <a:lstStyle/>
          <a:p>
            <a:pPr>
              <a:defRPr/>
            </a:pPr>
            <a:r>
              <a:rPr lang="en-US" sz="1200" i="1">
                <a:latin typeface="Georgia" pitchFamily="18" charset="0"/>
              </a:rPr>
              <a:t>Empower People</a:t>
            </a:r>
          </a:p>
          <a:p>
            <a:pPr>
              <a:defRPr/>
            </a:pPr>
            <a:r>
              <a:rPr lang="en-US" sz="1200" i="1">
                <a:latin typeface="Georgia" pitchFamily="18" charset="0"/>
              </a:rPr>
              <a:t>Lead Organizations</a:t>
            </a:r>
          </a:p>
          <a:p>
            <a:pPr>
              <a:defRPr/>
            </a:pPr>
            <a:r>
              <a:rPr lang="en-US" sz="1200" i="1">
                <a:latin typeface="Georgia" pitchFamily="18" charset="0"/>
              </a:rPr>
              <a:t>Grow Communities</a:t>
            </a:r>
          </a:p>
        </p:txBody>
      </p:sp>
      <p:cxnSp>
        <p:nvCxnSpPr>
          <p:cNvPr id="12" name="Straight Connector 11"/>
          <p:cNvCxnSpPr/>
          <p:nvPr/>
        </p:nvCxnSpPr>
        <p:spPr>
          <a:xfrm rot="5400000">
            <a:off x="5121214" y="305039"/>
            <a:ext cx="49387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72744" y="632672"/>
            <a:ext cx="3524673" cy="494191"/>
          </a:xfrm>
          <a:prstGeom prst="rect">
            <a:avLst/>
          </a:prstGeom>
          <a:noFill/>
          <a:ln w="6350">
            <a:solidFill>
              <a:schemeClr val="tx1"/>
            </a:solidFill>
          </a:ln>
        </p:spPr>
        <p:txBody>
          <a:bodyPr lIns="93172" tIns="46586" rIns="93172" bIns="46586">
            <a:spAutoFit/>
          </a:bodyPr>
          <a:lstStyle/>
          <a:p>
            <a:pPr>
              <a:defRPr/>
            </a:pPr>
            <a:r>
              <a:rPr lang="en-US" sz="1200">
                <a:latin typeface="Georgia" pitchFamily="18" charset="0"/>
              </a:rPr>
              <a:t>The Pennsylvania Child Welfare Training Program</a:t>
            </a:r>
            <a:endParaRPr lang="en-US" sz="200">
              <a:latin typeface="Georgia" pitchFamily="18" charset="0"/>
            </a:endParaRPr>
          </a:p>
          <a:p>
            <a:pPr>
              <a:defRPr/>
            </a:pPr>
            <a:endParaRPr lang="en-US" sz="200">
              <a:latin typeface="Georgia" pitchFamily="18" charset="0"/>
            </a:endParaRPr>
          </a:p>
        </p:txBody>
      </p:sp>
      <p:cxnSp>
        <p:nvCxnSpPr>
          <p:cNvPr id="14" name="Straight Connector 13"/>
          <p:cNvCxnSpPr/>
          <p:nvPr/>
        </p:nvCxnSpPr>
        <p:spPr>
          <a:xfrm>
            <a:off x="3547393" y="884450"/>
            <a:ext cx="330397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14938" y="32279"/>
            <a:ext cx="1859703" cy="648080"/>
          </a:xfrm>
          <a:prstGeom prst="rect">
            <a:avLst/>
          </a:prstGeom>
          <a:noFill/>
        </p:spPr>
        <p:txBody>
          <a:bodyPr lIns="93172" tIns="46586" rIns="93172" bIns="46586">
            <a:spAutoFit/>
          </a:bodyPr>
          <a:lstStyle/>
          <a:p>
            <a:pPr>
              <a:defRPr/>
            </a:pPr>
            <a:r>
              <a:rPr lang="en-US" sz="1200">
                <a:latin typeface="Georgia" pitchFamily="18" charset="0"/>
              </a:rPr>
              <a:t>SCHOOL OF</a:t>
            </a:r>
          </a:p>
          <a:p>
            <a:pPr>
              <a:defRPr/>
            </a:pPr>
            <a:r>
              <a:rPr lang="en-US">
                <a:latin typeface="Georgia" pitchFamily="18" charset="0"/>
              </a:rPr>
              <a:t>Social Work</a:t>
            </a:r>
          </a:p>
        </p:txBody>
      </p:sp>
      <p:sp>
        <p:nvSpPr>
          <p:cNvPr id="16" name="Rectangle 15"/>
          <p:cNvSpPr/>
          <p:nvPr/>
        </p:nvSpPr>
        <p:spPr>
          <a:xfrm>
            <a:off x="0" y="0"/>
            <a:ext cx="3471817" cy="61976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3172" tIns="46586" rIns="93172" bIns="46586" anchor="ctr"/>
          <a:lstStyle/>
          <a:p>
            <a:pPr algn="ctr">
              <a:defRPr/>
            </a:pPr>
            <a:endParaRPr lang="en-US"/>
          </a:p>
        </p:txBody>
      </p:sp>
      <p:sp>
        <p:nvSpPr>
          <p:cNvPr id="17" name="TextBox 16"/>
          <p:cNvSpPr txBox="1"/>
          <p:nvPr/>
        </p:nvSpPr>
        <p:spPr>
          <a:xfrm>
            <a:off x="0" y="15"/>
            <a:ext cx="3471817" cy="632691"/>
          </a:xfrm>
          <a:prstGeom prst="rect">
            <a:avLst/>
          </a:prstGeom>
          <a:noFill/>
          <a:ln w="15875">
            <a:noFill/>
          </a:ln>
        </p:spPr>
        <p:txBody>
          <a:bodyPr wrap="square" lIns="93172" tIns="46586" rIns="93172" bIns="46586" rtlCol="0">
            <a:spAutoFit/>
          </a:bodyPr>
          <a:lstStyle/>
          <a:p>
            <a:endParaRPr lang="en-US" sz="1000">
              <a:latin typeface="Georgia" pitchFamily="18" charset="0"/>
            </a:endParaRPr>
          </a:p>
          <a:p>
            <a:pPr algn="l">
              <a:tabLst>
                <a:tab pos="635704" algn="l"/>
              </a:tabLst>
            </a:pPr>
            <a:r>
              <a:rPr lang="en-US" sz="1600">
                <a:latin typeface="Georgia" pitchFamily="18" charset="0"/>
              </a:rPr>
              <a:t>	University of Pittsburgh</a:t>
            </a:r>
            <a:endParaRPr lang="en-US" sz="900">
              <a:latin typeface="Georgia" pitchFamily="18" charset="0"/>
            </a:endParaRPr>
          </a:p>
          <a:p>
            <a:pPr algn="l">
              <a:tabLst>
                <a:tab pos="635704" algn="l"/>
              </a:tabLst>
            </a:pPr>
            <a:endParaRPr lang="en-US" sz="900">
              <a:latin typeface="Georgia" pitchFamily="18" charset="0"/>
            </a:endParaRPr>
          </a:p>
        </p:txBody>
      </p:sp>
      <p:sp>
        <p:nvSpPr>
          <p:cNvPr id="18" name="TextBox 17"/>
          <p:cNvSpPr txBox="1"/>
          <p:nvPr/>
        </p:nvSpPr>
        <p:spPr>
          <a:xfrm>
            <a:off x="2596445" y="8834853"/>
            <a:ext cx="4413956" cy="219035"/>
          </a:xfrm>
          <a:prstGeom prst="rect">
            <a:avLst/>
          </a:prstGeom>
          <a:noFill/>
        </p:spPr>
        <p:txBody>
          <a:bodyPr wrap="square" lIns="93172" tIns="46586" rIns="93172" bIns="46586" rtlCol="0" anchor="ctr">
            <a:spAutoFit/>
          </a:bodyPr>
          <a:lstStyle/>
          <a:p>
            <a:pPr algn="r"/>
            <a:r>
              <a:rPr lang="en-US" sz="800">
                <a:latin typeface="Georgia" pitchFamily="18" charset="0"/>
              </a:rPr>
              <a:t>Update Title in Notes Master</a:t>
            </a:r>
          </a:p>
        </p:txBody>
      </p:sp>
    </p:spTree>
    <p:extLst>
      <p:ext uri="{BB962C8B-B14F-4D97-AF65-F5344CB8AC3E}">
        <p14:creationId xmlns:p14="http://schemas.microsoft.com/office/powerpoint/2010/main" val="6685801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1</a:t>
            </a:fld>
            <a:endParaRPr lang="en-US">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a:latin typeface="Georgia" pitchFamily="16" charset="0"/>
            </a:endParaRPr>
          </a:p>
        </p:txBody>
      </p:sp>
      <p:sp>
        <p:nvSpPr>
          <p:cNvPr id="6" name="Footer Placeholder 5"/>
          <p:cNvSpPr>
            <a:spLocks noGrp="1"/>
          </p:cNvSpPr>
          <p:nvPr>
            <p:ph type="ftr" sz="quarter" idx="10"/>
          </p:nvPr>
        </p:nvSpPr>
        <p:spPr/>
        <p:txBody>
          <a:bodyPr/>
          <a:lstStyle/>
          <a:p>
            <a:pPr algn="l">
              <a:defRPr/>
            </a:pPr>
            <a:r>
              <a:rPr lang="en-US"/>
              <a:t>The Pennsylvania Child Welfare Training Program</a:t>
            </a:r>
          </a:p>
        </p:txBody>
      </p:sp>
    </p:spTree>
    <p:extLst>
      <p:ext uri="{BB962C8B-B14F-4D97-AF65-F5344CB8AC3E}">
        <p14:creationId xmlns:p14="http://schemas.microsoft.com/office/powerpoint/2010/main" val="236316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11</a:t>
            </a:fld>
            <a:endParaRPr lang="en-US"/>
          </a:p>
        </p:txBody>
      </p:sp>
    </p:spTree>
    <p:extLst>
      <p:ext uri="{BB962C8B-B14F-4D97-AF65-F5344CB8AC3E}">
        <p14:creationId xmlns:p14="http://schemas.microsoft.com/office/powerpoint/2010/main" val="53420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12</a:t>
            </a:fld>
            <a:endParaRPr lang="en-US"/>
          </a:p>
        </p:txBody>
      </p:sp>
    </p:spTree>
    <p:extLst>
      <p:ext uri="{BB962C8B-B14F-4D97-AF65-F5344CB8AC3E}">
        <p14:creationId xmlns:p14="http://schemas.microsoft.com/office/powerpoint/2010/main" val="329246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13</a:t>
            </a:fld>
            <a:endParaRPr lang="en-US"/>
          </a:p>
        </p:txBody>
      </p:sp>
    </p:spTree>
    <p:extLst>
      <p:ext uri="{BB962C8B-B14F-4D97-AF65-F5344CB8AC3E}">
        <p14:creationId xmlns:p14="http://schemas.microsoft.com/office/powerpoint/2010/main" val="220741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14</a:t>
            </a:fld>
            <a:endParaRPr lang="en-US"/>
          </a:p>
        </p:txBody>
      </p:sp>
    </p:spTree>
    <p:extLst>
      <p:ext uri="{BB962C8B-B14F-4D97-AF65-F5344CB8AC3E}">
        <p14:creationId xmlns:p14="http://schemas.microsoft.com/office/powerpoint/2010/main" val="223946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15</a:t>
            </a:fld>
            <a:endParaRPr lang="en-US"/>
          </a:p>
        </p:txBody>
      </p:sp>
    </p:spTree>
    <p:extLst>
      <p:ext uri="{BB962C8B-B14F-4D97-AF65-F5344CB8AC3E}">
        <p14:creationId xmlns:p14="http://schemas.microsoft.com/office/powerpoint/2010/main" val="317146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16</a:t>
            </a:fld>
            <a:endParaRPr lang="en-US"/>
          </a:p>
        </p:txBody>
      </p:sp>
    </p:spTree>
    <p:extLst>
      <p:ext uri="{BB962C8B-B14F-4D97-AF65-F5344CB8AC3E}">
        <p14:creationId xmlns:p14="http://schemas.microsoft.com/office/powerpoint/2010/main" val="370860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17</a:t>
            </a:fld>
            <a:endParaRPr lang="en-US"/>
          </a:p>
        </p:txBody>
      </p:sp>
    </p:spTree>
    <p:extLst>
      <p:ext uri="{BB962C8B-B14F-4D97-AF65-F5344CB8AC3E}">
        <p14:creationId xmlns:p14="http://schemas.microsoft.com/office/powerpoint/2010/main" val="4286750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18</a:t>
            </a:fld>
            <a:endParaRPr lang="en-US"/>
          </a:p>
        </p:txBody>
      </p:sp>
    </p:spTree>
    <p:extLst>
      <p:ext uri="{BB962C8B-B14F-4D97-AF65-F5344CB8AC3E}">
        <p14:creationId xmlns:p14="http://schemas.microsoft.com/office/powerpoint/2010/main" val="98175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19</a:t>
            </a:fld>
            <a:endParaRPr lang="en-US"/>
          </a:p>
        </p:txBody>
      </p:sp>
    </p:spTree>
    <p:extLst>
      <p:ext uri="{BB962C8B-B14F-4D97-AF65-F5344CB8AC3E}">
        <p14:creationId xmlns:p14="http://schemas.microsoft.com/office/powerpoint/2010/main" val="1713535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21</a:t>
            </a:fld>
            <a:endParaRPr lang="en-US"/>
          </a:p>
        </p:txBody>
      </p:sp>
    </p:spTree>
    <p:extLst>
      <p:ext uri="{BB962C8B-B14F-4D97-AF65-F5344CB8AC3E}">
        <p14:creationId xmlns:p14="http://schemas.microsoft.com/office/powerpoint/2010/main" val="165056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a:t>
            </a:fld>
            <a:endParaRPr lang="en-US"/>
          </a:p>
        </p:txBody>
      </p:sp>
    </p:spTree>
    <p:extLst>
      <p:ext uri="{BB962C8B-B14F-4D97-AF65-F5344CB8AC3E}">
        <p14:creationId xmlns:p14="http://schemas.microsoft.com/office/powerpoint/2010/main" val="2551767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22</a:t>
            </a:fld>
            <a:endParaRPr lang="en-US"/>
          </a:p>
        </p:txBody>
      </p:sp>
    </p:spTree>
    <p:extLst>
      <p:ext uri="{BB962C8B-B14F-4D97-AF65-F5344CB8AC3E}">
        <p14:creationId xmlns:p14="http://schemas.microsoft.com/office/powerpoint/2010/main" val="296322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24</a:t>
            </a:fld>
            <a:endParaRPr lang="en-US"/>
          </a:p>
        </p:txBody>
      </p:sp>
    </p:spTree>
    <p:extLst>
      <p:ext uri="{BB962C8B-B14F-4D97-AF65-F5344CB8AC3E}">
        <p14:creationId xmlns:p14="http://schemas.microsoft.com/office/powerpoint/2010/main" val="269564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25</a:t>
            </a:fld>
            <a:endParaRPr lang="en-US"/>
          </a:p>
        </p:txBody>
      </p:sp>
    </p:spTree>
    <p:extLst>
      <p:ext uri="{BB962C8B-B14F-4D97-AF65-F5344CB8AC3E}">
        <p14:creationId xmlns:p14="http://schemas.microsoft.com/office/powerpoint/2010/main" val="4047024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26</a:t>
            </a:fld>
            <a:endParaRPr lang="en-US"/>
          </a:p>
        </p:txBody>
      </p:sp>
    </p:spTree>
    <p:extLst>
      <p:ext uri="{BB962C8B-B14F-4D97-AF65-F5344CB8AC3E}">
        <p14:creationId xmlns:p14="http://schemas.microsoft.com/office/powerpoint/2010/main" val="265271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27</a:t>
            </a:fld>
            <a:endParaRPr lang="en-US"/>
          </a:p>
        </p:txBody>
      </p:sp>
    </p:spTree>
    <p:extLst>
      <p:ext uri="{BB962C8B-B14F-4D97-AF65-F5344CB8AC3E}">
        <p14:creationId xmlns:p14="http://schemas.microsoft.com/office/powerpoint/2010/main" val="41631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3</a:t>
            </a:fld>
            <a:endParaRPr lang="en-US"/>
          </a:p>
        </p:txBody>
      </p:sp>
    </p:spTree>
    <p:extLst>
      <p:ext uri="{BB962C8B-B14F-4D97-AF65-F5344CB8AC3E}">
        <p14:creationId xmlns:p14="http://schemas.microsoft.com/office/powerpoint/2010/main" val="154780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4</a:t>
            </a:fld>
            <a:endParaRPr lang="en-US"/>
          </a:p>
        </p:txBody>
      </p:sp>
    </p:spTree>
    <p:extLst>
      <p:ext uri="{BB962C8B-B14F-4D97-AF65-F5344CB8AC3E}">
        <p14:creationId xmlns:p14="http://schemas.microsoft.com/office/powerpoint/2010/main" val="345651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6</a:t>
            </a:fld>
            <a:endParaRPr lang="en-US"/>
          </a:p>
        </p:txBody>
      </p:sp>
    </p:spTree>
    <p:extLst>
      <p:ext uri="{BB962C8B-B14F-4D97-AF65-F5344CB8AC3E}">
        <p14:creationId xmlns:p14="http://schemas.microsoft.com/office/powerpoint/2010/main" val="275262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7</a:t>
            </a:fld>
            <a:endParaRPr lang="en-US"/>
          </a:p>
        </p:txBody>
      </p:sp>
    </p:spTree>
    <p:extLst>
      <p:ext uri="{BB962C8B-B14F-4D97-AF65-F5344CB8AC3E}">
        <p14:creationId xmlns:p14="http://schemas.microsoft.com/office/powerpoint/2010/main" val="403377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8</a:t>
            </a:fld>
            <a:endParaRPr lang="en-US"/>
          </a:p>
        </p:txBody>
      </p:sp>
    </p:spTree>
    <p:extLst>
      <p:ext uri="{BB962C8B-B14F-4D97-AF65-F5344CB8AC3E}">
        <p14:creationId xmlns:p14="http://schemas.microsoft.com/office/powerpoint/2010/main" val="85359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9</a:t>
            </a:fld>
            <a:endParaRPr lang="en-US"/>
          </a:p>
        </p:txBody>
      </p:sp>
    </p:spTree>
    <p:extLst>
      <p:ext uri="{BB962C8B-B14F-4D97-AF65-F5344CB8AC3E}">
        <p14:creationId xmlns:p14="http://schemas.microsoft.com/office/powerpoint/2010/main" val="124797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a:t>The Pennsylvania Child Welfare Training Program</a:t>
            </a: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10</a:t>
            </a:fld>
            <a:endParaRPr lang="en-US"/>
          </a:p>
        </p:txBody>
      </p:sp>
    </p:spTree>
    <p:extLst>
      <p:ext uri="{BB962C8B-B14F-4D97-AF65-F5344CB8AC3E}">
        <p14:creationId xmlns:p14="http://schemas.microsoft.com/office/powerpoint/2010/main" val="1409038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a:t>Click to Add Title of Presentation</a:t>
            </a:r>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a:t>Click to Add Subtitle of Presentation</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3175"/>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pPr>
                <a:defRPr/>
              </a:pPr>
              <a:t>‹#›</a:t>
            </a:fld>
            <a:endParaRPr lang="en-US" sz="1400">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pPr>
                <a:defRPr/>
              </a:pPr>
              <a:t>‹#›</a:t>
            </a:fld>
            <a:endParaRPr lang="en-US" sz="1400">
              <a:latin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a:t>Click to edit Master title style</a:t>
            </a:r>
          </a:p>
        </p:txBody>
      </p:sp>
      <p:sp>
        <p:nvSpPr>
          <p:cNvPr id="3" name="Content Placeholder 2"/>
          <p:cNvSpPr>
            <a:spLocks noGrp="1"/>
          </p:cNvSpPr>
          <p:nvPr>
            <p:ph idx="1"/>
          </p:nvPr>
        </p:nvSpPr>
        <p:spPr>
          <a:xfrm>
            <a:off x="470645" y="1464592"/>
            <a:ext cx="8247888" cy="488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a:t>Click to edit Master title style</a:t>
            </a:r>
          </a:p>
        </p:txBody>
      </p:sp>
      <p:sp>
        <p:nvSpPr>
          <p:cNvPr id="3" name="Content Placeholder 2"/>
          <p:cNvSpPr>
            <a:spLocks noGrp="1"/>
          </p:cNvSpPr>
          <p:nvPr>
            <p:ph idx="1"/>
          </p:nvPr>
        </p:nvSpPr>
        <p:spPr>
          <a:xfrm>
            <a:off x="470645" y="2094807"/>
            <a:ext cx="8247888" cy="4225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pPr>
                <a:defRPr/>
              </a:pPr>
              <a:t>‹#›</a:t>
            </a:fld>
            <a:endParaRPr lang="en-US" sz="1400">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a:t>Click to edit Master title style</a:t>
            </a:r>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pPr>
                <a:defRPr/>
              </a:pPr>
              <a:t>‹#›</a:t>
            </a:fld>
            <a:endParaRPr lang="en-US" sz="1400">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a:p>
        </p:txBody>
      </p:sp>
      <p:sp>
        <p:nvSpPr>
          <p:cNvPr id="5" name="Text Placeholder 4"/>
          <p:cNvSpPr>
            <a:spLocks noGrp="1"/>
          </p:cNvSpPr>
          <p:nvPr>
            <p:ph type="body" sz="quarter" idx="11"/>
          </p:nvPr>
        </p:nvSpPr>
        <p:spPr>
          <a:xfrm>
            <a:off x="479425" y="1437371"/>
            <a:ext cx="8229600" cy="607560"/>
          </a:xfrm>
        </p:spPr>
        <p:txBody>
          <a:bodyPr/>
          <a:lstStyle/>
          <a:p>
            <a:pPr lvl="0"/>
            <a:r>
              <a:rPr lang="en-US"/>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pPr>
                <a:defRPr/>
              </a:pPr>
              <a:t>‹#›</a:t>
            </a:fld>
            <a:endParaRPr lang="en-US" sz="1400">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a:t>Click to edit Master title style</a:t>
            </a:r>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pPr>
                <a:defRPr/>
              </a:pPr>
              <a:t>‹#›</a:t>
            </a:fld>
            <a:endParaRPr lang="en-US" sz="1400">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4" cstate="print"/>
          <a:srcRect/>
          <a:stretch>
            <a:fillRect/>
          </a:stretch>
        </p:blipFill>
        <p:spPr bwMode="auto">
          <a:xfrm>
            <a:off x="14288" y="-1588"/>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sldNum" sz="quarter" idx="4"/>
          </p:nvPr>
        </p:nvSpPr>
        <p:spPr bwMode="auto">
          <a:xfrm>
            <a:off x="6967470" y="6594824"/>
            <a:ext cx="2176530" cy="20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r>
              <a:rPr lang="en-US"/>
              <a:t>Slide </a:t>
            </a:r>
            <a:fld id="{A4624807-03D1-4D82-87D2-E5151F74A2DA}" type="slidenum">
              <a:rPr lang="en-US" smtClean="0"/>
              <a:pPr>
                <a:defRPr/>
              </a:pPr>
              <a:t>‹#›</a:t>
            </a:fld>
            <a:r>
              <a:rPr lang="en-US"/>
              <a:t> of</a:t>
            </a:r>
          </a:p>
        </p:txBody>
      </p:sp>
      <p:sp>
        <p:nvSpPr>
          <p:cNvPr id="13" name="TextBox 12"/>
          <p:cNvSpPr txBox="1"/>
          <p:nvPr userDrawn="1"/>
        </p:nvSpPr>
        <p:spPr>
          <a:xfrm>
            <a:off x="3142445" y="6194715"/>
            <a:ext cx="5971393" cy="400110"/>
          </a:xfrm>
          <a:prstGeom prst="rect">
            <a:avLst/>
          </a:prstGeom>
          <a:solidFill>
            <a:srgbClr val="91A3BB"/>
          </a:solidFill>
          <a:ln>
            <a:solidFill>
              <a:schemeClr val="tx1"/>
            </a:solidFill>
          </a:ln>
        </p:spPr>
        <p:txBody>
          <a:bodyPr wrap="square">
            <a:spAutoFit/>
          </a:bodyPr>
          <a:lstStyle/>
          <a:p>
            <a:pPr algn="r">
              <a:defRPr/>
            </a:pPr>
            <a:r>
              <a:rPr lang="en-US" sz="1000">
                <a:solidFill>
                  <a:schemeClr val="tx1"/>
                </a:solidFill>
                <a:latin typeface="+mn-lt"/>
              </a:rPr>
              <a:t>202:</a:t>
            </a:r>
            <a:r>
              <a:rPr lang="en-US" sz="1000" baseline="0">
                <a:solidFill>
                  <a:schemeClr val="tx1"/>
                </a:solidFill>
                <a:latin typeface="+mn-lt"/>
              </a:rPr>
              <a:t> Lesbian, Gay, Bisexual,  Transgender and Questioning  (LGBTQ) Youth</a:t>
            </a:r>
          </a:p>
          <a:p>
            <a:pPr algn="r">
              <a:defRPr/>
            </a:pPr>
            <a:r>
              <a:rPr lang="en-US" sz="1000" baseline="0">
                <a:solidFill>
                  <a:schemeClr val="tx1"/>
                </a:solidFill>
                <a:latin typeface="+mn-lt"/>
              </a:rPr>
              <a:t> in the Child Welfare System </a:t>
            </a:r>
            <a:endParaRPr lang="en-US" sz="1000">
              <a:solidFill>
                <a:schemeClr val="tx1"/>
              </a:solidFill>
              <a:latin typeface="+mn-lt"/>
            </a:endParaRPr>
          </a:p>
        </p:txBody>
      </p:sp>
      <p:grpSp>
        <p:nvGrpSpPr>
          <p:cNvPr id="14" name="Group 17"/>
          <p:cNvGrpSpPr>
            <a:grpSpLocks/>
          </p:cNvGrpSpPr>
          <p:nvPr/>
        </p:nvGrpSpPr>
        <p:grpSpPr bwMode="auto">
          <a:xfrm>
            <a:off x="0" y="6193387"/>
            <a:ext cx="3128157" cy="263681"/>
            <a:chOff x="14514" y="6343702"/>
            <a:chExt cx="4023360" cy="216039"/>
          </a:xfrm>
        </p:grpSpPr>
        <p:sp>
          <p:nvSpPr>
            <p:cNvPr id="15" name="TextBox 14"/>
            <p:cNvSpPr txBox="1"/>
            <p:nvPr userDrawn="1"/>
          </p:nvSpPr>
          <p:spPr>
            <a:xfrm>
              <a:off x="14514" y="6343702"/>
              <a:ext cx="4023360" cy="201734"/>
            </a:xfrm>
            <a:prstGeom prst="rect">
              <a:avLst/>
            </a:prstGeom>
            <a:solidFill>
              <a:srgbClr val="91A3BB"/>
            </a:solidFill>
            <a:ln w="6350">
              <a:solidFill>
                <a:schemeClr val="tx1"/>
              </a:solidFill>
            </a:ln>
          </p:spPr>
          <p:txBody>
            <a:bodyPr>
              <a:spAutoFit/>
            </a:bodyPr>
            <a:lstStyle/>
            <a:p>
              <a:pPr eaLnBrk="0" hangingPunct="0">
                <a:defRPr/>
              </a:pPr>
              <a:r>
                <a:rPr lang="en-US" sz="1000">
                  <a:latin typeface="Georgia" pitchFamily="18" charset="0"/>
                  <a:ea typeface="ＭＳ Ｐゴシック" pitchFamily="16" charset="-128"/>
                  <a:cs typeface="+mn-cs"/>
                </a:rPr>
                <a:t>The Pennsylvania Child Welfare</a:t>
              </a:r>
              <a:r>
                <a:rPr lang="en-US" sz="1000" baseline="0">
                  <a:latin typeface="Georgia" pitchFamily="18" charset="0"/>
                  <a:ea typeface="ＭＳ Ｐゴシック" pitchFamily="16" charset="-128"/>
                  <a:cs typeface="+mn-cs"/>
                </a:rPr>
                <a:t> Resource Center</a:t>
              </a:r>
              <a:endParaRPr lang="en-US" sz="1000">
                <a:latin typeface="Georgia" pitchFamily="18" charset="0"/>
                <a:ea typeface="ＭＳ Ｐゴシック" pitchFamily="16" charset="-128"/>
                <a:cs typeface="+mn-cs"/>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43" r:id="rId1"/>
    <p:sldLayoutId id="2147483835" r:id="rId2"/>
    <p:sldLayoutId id="2147483846" r:id="rId3"/>
    <p:sldLayoutId id="2147483845" r:id="rId4"/>
    <p:sldLayoutId id="2147483837" r:id="rId5"/>
    <p:sldLayoutId id="2147483847" r:id="rId6"/>
    <p:sldLayoutId id="2147483838" r:id="rId7"/>
    <p:sldLayoutId id="2147483839" r:id="rId8"/>
    <p:sldLayoutId id="2147483848" r:id="rId9"/>
    <p:sldLayoutId id="2147483840" r:id="rId10"/>
    <p:sldLayoutId id="2147483841" r:id="rId11"/>
    <p:sldLayoutId id="2147483842" r:id="rId12"/>
  </p:sldLayoutIdLst>
  <p:hf hd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pacwrc.pitt.edu/Curriculum/202%20LGBTQ%20Youth%20in%20the%20CW%20System/App/App05_Toolkit.pdf" TargetMode="External"/><Relationship Id="rId5" Type="http://schemas.openxmlformats.org/officeDocument/2006/relationships/hyperlink" Target="http://www.pacwrc.pitt.edu/Curriculum/202%20LGBTQ%20Youth%20in%20the%20CW%20System/App/APP01_LGBTQ_RsrcMnl.pdf" TargetMode="External"/><Relationship Id="rId4" Type="http://schemas.openxmlformats.org/officeDocument/2006/relationships/hyperlink" Target="http://www.pacwrc.pitt.edu/Curriculum/202%20LGBTQ%20Youth%20in%20the%20CW%20System/Hndts/HO15_Rfrnc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bwMode="auto">
          <a:xfrm>
            <a:off x="330200" y="1263650"/>
            <a:ext cx="8534400" cy="9144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342900" algn="l" defTabSz="914400" rtl="0" eaLnBrk="1" fontAlgn="base" latinLnBrk="0" hangingPunct="1">
              <a:lnSpc>
                <a:spcPct val="100000"/>
              </a:lnSpc>
              <a:spcBef>
                <a:spcPts val="0"/>
              </a:spcBef>
              <a:spcAft>
                <a:spcPts val="0"/>
              </a:spcAft>
              <a:buClrTx/>
              <a:buSzTx/>
              <a:buFontTx/>
              <a:buNone/>
              <a:tabLst>
                <a:tab pos="2743200" algn="ctr"/>
                <a:tab pos="5486400" algn="r"/>
              </a:tabLst>
              <a:defRPr/>
            </a:pPr>
            <a:r>
              <a:rPr kumimoji="0" lang="en-US" sz="3200" b="1" i="0" u="none" strike="noStrike" kern="0" cap="none" spc="0" normalizeH="0" baseline="0" noProof="0">
                <a:ln>
                  <a:noFill/>
                </a:ln>
                <a:solidFill>
                  <a:schemeClr val="bg1"/>
                </a:solidFill>
                <a:effectLst/>
                <a:uLnTx/>
                <a:uFillTx/>
                <a:latin typeface="Arial"/>
                <a:ea typeface="SimSun"/>
                <a:cs typeface="+mn-cs"/>
              </a:rPr>
              <a:t>202: Lesbian, Gay, Bisexual, Transgender and Questioning Youth in the Child Welfare System</a:t>
            </a:r>
            <a:endParaRPr kumimoji="0" lang="en-US" sz="2400" b="1" i="0" u="none" strike="noStrike" kern="0" cap="none" spc="0" normalizeH="0" baseline="0" noProof="0">
              <a:ln>
                <a:noFill/>
              </a:ln>
              <a:solidFill>
                <a:schemeClr val="bg1"/>
              </a:solidFill>
              <a:effectLst/>
              <a:uLnTx/>
              <a:uFillTx/>
              <a:latin typeface="Times New Roman"/>
              <a:ea typeface="SimSun"/>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panose="020B0604020202020204" pitchFamily="34" charset="0"/>
                <a:cs typeface="Arial" panose="020B0604020202020204" pitchFamily="34" charset="0"/>
              </a:rPr>
              <a:t>Homophobia</a:t>
            </a:r>
          </a:p>
        </p:txBody>
      </p:sp>
      <p:sp>
        <p:nvSpPr>
          <p:cNvPr id="10" name="Content Placeholder 9"/>
          <p:cNvSpPr>
            <a:spLocks noGrp="1"/>
          </p:cNvSpPr>
          <p:nvPr>
            <p:ph idx="1"/>
          </p:nvPr>
        </p:nvSpPr>
        <p:spPr>
          <a:xfrm>
            <a:off x="470645" y="2189018"/>
            <a:ext cx="8247888" cy="3343564"/>
          </a:xfrm>
        </p:spPr>
        <p:txBody>
          <a:bodyPr/>
          <a:lstStyle/>
          <a:p>
            <a:pPr marL="0" indent="0" algn="ctr">
              <a:lnSpc>
                <a:spcPct val="150000"/>
              </a:lnSpc>
              <a:spcAft>
                <a:spcPts val="600"/>
              </a:spcAft>
              <a:buNone/>
            </a:pPr>
            <a:r>
              <a:rPr lang="en-US" sz="2400">
                <a:latin typeface="Arial" panose="020B0604020202020204" pitchFamily="34" charset="0"/>
                <a:cs typeface="Arial" panose="020B0604020202020204" pitchFamily="34" charset="0"/>
              </a:rPr>
              <a:t>A Feeling Behavior that is characterized by fear, prejudice, and even hatred against lesbian, gay, bisexual, transgender and questioning persons. Homophobia can often be what is at the root of violence, harassment, and hate crimes committed against LGBTQ persons.</a:t>
            </a:r>
          </a:p>
        </p:txBody>
      </p:sp>
      <p:sp>
        <p:nvSpPr>
          <p:cNvPr id="6" name="Slide Number Placeholder 5"/>
          <p:cNvSpPr>
            <a:spLocks noGrp="1"/>
          </p:cNvSpPr>
          <p:nvPr>
            <p:ph type="sldNum" sz="quarter" idx="11"/>
          </p:nvPr>
        </p:nvSpPr>
        <p:spPr/>
        <p:txBody>
          <a:bodyPr/>
          <a:lstStyle/>
          <a:p>
            <a:fld id="{C49FAA35-CF82-4C62-BBAA-2977F00373C6}" type="slidenum">
              <a:rPr lang="en-US" smtClean="0"/>
              <a:pPr/>
              <a:t>10</a:t>
            </a:fld>
            <a:endParaRPr lang="en-US"/>
          </a:p>
        </p:txBody>
      </p:sp>
    </p:spTree>
    <p:extLst>
      <p:ext uri="{BB962C8B-B14F-4D97-AF65-F5344CB8AC3E}">
        <p14:creationId xmlns:p14="http://schemas.microsoft.com/office/powerpoint/2010/main" val="147375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panose="020B0604020202020204" pitchFamily="34" charset="0"/>
                <a:cs typeface="Arial" panose="020B0604020202020204" pitchFamily="34" charset="0"/>
              </a:rPr>
              <a:t>Heterosexism</a:t>
            </a:r>
          </a:p>
        </p:txBody>
      </p:sp>
      <p:sp>
        <p:nvSpPr>
          <p:cNvPr id="10" name="Content Placeholder 9"/>
          <p:cNvSpPr>
            <a:spLocks noGrp="1"/>
          </p:cNvSpPr>
          <p:nvPr>
            <p:ph idx="1"/>
          </p:nvPr>
        </p:nvSpPr>
        <p:spPr>
          <a:xfrm>
            <a:off x="470645" y="1791854"/>
            <a:ext cx="8247888" cy="3879273"/>
          </a:xfrm>
        </p:spPr>
        <p:txBody>
          <a:bodyPr/>
          <a:lstStyle/>
          <a:p>
            <a:pPr marL="0" indent="0" algn="ctr">
              <a:lnSpc>
                <a:spcPct val="150000"/>
              </a:lnSpc>
              <a:spcAft>
                <a:spcPts val="600"/>
              </a:spcAft>
              <a:buNone/>
            </a:pPr>
            <a:r>
              <a:rPr lang="en-US" sz="2400">
                <a:latin typeface="Arial" panose="020B0604020202020204" pitchFamily="34" charset="0"/>
                <a:cs typeface="Arial" panose="020B0604020202020204" pitchFamily="34" charset="0"/>
              </a:rPr>
              <a:t>The Total Behavior characterized by a chauvinistic attitude which maintains that normal persons are heterosexual and any persons other than heterosexual are thought to be sick, flawed, diseased, dysfunctional, perverted. In this scenario, being heterosexual is the only acceptable way to be, and society at large sends that message in many arenas.</a:t>
            </a:r>
          </a:p>
        </p:txBody>
      </p:sp>
      <p:sp>
        <p:nvSpPr>
          <p:cNvPr id="6" name="Slide Number Placeholder 5"/>
          <p:cNvSpPr>
            <a:spLocks noGrp="1"/>
          </p:cNvSpPr>
          <p:nvPr>
            <p:ph type="sldNum" sz="quarter" idx="11"/>
          </p:nvPr>
        </p:nvSpPr>
        <p:spPr/>
        <p:txBody>
          <a:bodyPr/>
          <a:lstStyle/>
          <a:p>
            <a:fld id="{C49FAA35-CF82-4C62-BBAA-2977F00373C6}" type="slidenum">
              <a:rPr lang="en-US" smtClean="0"/>
              <a:pPr/>
              <a:t>11</a:t>
            </a:fld>
            <a:endParaRPr lang="en-US"/>
          </a:p>
        </p:txBody>
      </p:sp>
    </p:spTree>
    <p:extLst>
      <p:ext uri="{BB962C8B-B14F-4D97-AF65-F5344CB8AC3E}">
        <p14:creationId xmlns:p14="http://schemas.microsoft.com/office/powerpoint/2010/main" val="131808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a:cs typeface="Arial"/>
              </a:rPr>
              <a:t>Homophobic Levels of Attitude: Negative (1 of 4) </a:t>
            </a:r>
            <a:endParaRPr lang="en-US">
              <a:solidFill>
                <a:srgbClr val="002B5E"/>
              </a:solidFill>
              <a:latin typeface="Arial" panose="020B0604020202020204" pitchFamily="34" charset="0"/>
              <a:cs typeface="Arial" panose="020B0604020202020204" pitchFamily="34" charset="0"/>
            </a:endParaRPr>
          </a:p>
        </p:txBody>
      </p:sp>
      <p:sp>
        <p:nvSpPr>
          <p:cNvPr id="10" name="Content Placeholder 9"/>
          <p:cNvSpPr>
            <a:spLocks noGrp="1"/>
          </p:cNvSpPr>
          <p:nvPr>
            <p:ph idx="1"/>
          </p:nvPr>
        </p:nvSpPr>
        <p:spPr>
          <a:xfrm>
            <a:off x="470645" y="1464592"/>
            <a:ext cx="8247888" cy="4298899"/>
          </a:xfrm>
        </p:spPr>
        <p:txBody>
          <a:bodyPr/>
          <a:lstStyle/>
          <a:p>
            <a:pPr>
              <a:lnSpc>
                <a:spcPct val="150000"/>
              </a:lnSpc>
              <a:spcBef>
                <a:spcPts val="0"/>
              </a:spcBef>
            </a:pPr>
            <a:r>
              <a:rPr lang="en-US" sz="2400" b="1">
                <a:latin typeface="Arial" panose="020B0604020202020204" pitchFamily="34" charset="0"/>
                <a:cs typeface="Arial" panose="020B0604020202020204" pitchFamily="34" charset="0"/>
              </a:rPr>
              <a:t>REPULSION: </a:t>
            </a:r>
            <a:r>
              <a:rPr lang="en-US" sz="2400">
                <a:latin typeface="Arial" panose="020B0604020202020204" pitchFamily="34" charset="0"/>
                <a:cs typeface="Arial" panose="020B0604020202020204" pitchFamily="34" charset="0"/>
              </a:rPr>
              <a:t>Being a gay person is seen as sick, immoral, perverted, and against nature. Anything at all that may change them or fix them is seen as justified, including prison, hospital, even electric shock therapy.</a:t>
            </a:r>
          </a:p>
        </p:txBody>
      </p:sp>
      <p:sp>
        <p:nvSpPr>
          <p:cNvPr id="6" name="Slide Number Placeholder 5"/>
          <p:cNvSpPr>
            <a:spLocks noGrp="1"/>
          </p:cNvSpPr>
          <p:nvPr>
            <p:ph type="sldNum" sz="quarter" idx="11"/>
          </p:nvPr>
        </p:nvSpPr>
        <p:spPr/>
        <p:txBody>
          <a:bodyPr/>
          <a:lstStyle/>
          <a:p>
            <a:fld id="{C49FAA35-CF82-4C62-BBAA-2977F00373C6}" type="slidenum">
              <a:rPr lang="en-US" smtClean="0"/>
              <a:pPr/>
              <a:t>12</a:t>
            </a:fld>
            <a:endParaRPr lang="en-US"/>
          </a:p>
        </p:txBody>
      </p:sp>
      <p:sp>
        <p:nvSpPr>
          <p:cNvPr id="2" name="Right Arrow 1">
            <a:extLst>
              <a:ext uri="{C183D7F6-B498-43B3-948B-1728B52AA6E4}">
                <adec:decorative xmlns:adec="http://schemas.microsoft.com/office/drawing/2017/decorative" val="1"/>
              </a:ext>
            </a:extLst>
          </p:cNvPr>
          <p:cNvSpPr/>
          <p:nvPr/>
        </p:nvSpPr>
        <p:spPr bwMode="auto">
          <a:xfrm>
            <a:off x="7559899" y="4726546"/>
            <a:ext cx="1107583" cy="412124"/>
          </a:xfrm>
          <a:prstGeom prst="rightArrow">
            <a:avLst/>
          </a:prstGeom>
          <a:solidFill>
            <a:srgbClr val="CDB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15119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70647" y="832013"/>
            <a:ext cx="8229600" cy="591671"/>
          </a:xfrm>
        </p:spPr>
        <p:txBody>
          <a:bodyPr/>
          <a:lstStyle/>
          <a:p>
            <a:pPr>
              <a:lnSpc>
                <a:spcPct val="150000"/>
              </a:lnSpc>
            </a:pPr>
            <a:r>
              <a:rPr lang="en-US" sz="2400">
                <a:solidFill>
                  <a:srgbClr val="002B5E"/>
                </a:solidFill>
                <a:latin typeface="Arial"/>
                <a:cs typeface="Arial"/>
              </a:rPr>
              <a:t>Homophobic Levels of Attitude: Negative (2 of 4)</a:t>
            </a:r>
          </a:p>
        </p:txBody>
      </p:sp>
      <p:sp>
        <p:nvSpPr>
          <p:cNvPr id="10" name="Content Placeholder 9"/>
          <p:cNvSpPr>
            <a:spLocks noGrp="1"/>
          </p:cNvSpPr>
          <p:nvPr>
            <p:ph idx="1"/>
          </p:nvPr>
        </p:nvSpPr>
        <p:spPr>
          <a:xfrm>
            <a:off x="470645" y="1838036"/>
            <a:ext cx="8247888" cy="4507840"/>
          </a:xfrm>
        </p:spPr>
        <p:txBody>
          <a:bodyPr/>
          <a:lstStyle/>
          <a:p>
            <a:pPr>
              <a:lnSpc>
                <a:spcPct val="150000"/>
              </a:lnSpc>
              <a:spcBef>
                <a:spcPts val="0"/>
              </a:spcBef>
            </a:pPr>
            <a:r>
              <a:rPr lang="en-US" sz="2400" b="1">
                <a:latin typeface="Arial" panose="020B0604020202020204" pitchFamily="34" charset="0"/>
                <a:cs typeface="Arial" panose="020B0604020202020204" pitchFamily="34" charset="0"/>
              </a:rPr>
              <a:t>PITY: </a:t>
            </a:r>
            <a:r>
              <a:rPr lang="en-US" sz="2400">
                <a:latin typeface="Arial" panose="020B0604020202020204" pitchFamily="34" charset="0"/>
                <a:cs typeface="Arial" panose="020B0604020202020204" pitchFamily="34" charset="0"/>
              </a:rPr>
              <a:t>This level of attitude is heterosexist in nature.  It stems from the belief that being heterosexual is the best way to be. If they cannot be converted to a heterosexual, then they must be born that way and should be pitied.</a:t>
            </a:r>
          </a:p>
        </p:txBody>
      </p:sp>
      <p:sp>
        <p:nvSpPr>
          <p:cNvPr id="6" name="Slide Number Placeholder 5"/>
          <p:cNvSpPr>
            <a:spLocks noGrp="1"/>
          </p:cNvSpPr>
          <p:nvPr>
            <p:ph type="sldNum" sz="quarter" idx="11"/>
          </p:nvPr>
        </p:nvSpPr>
        <p:spPr/>
        <p:txBody>
          <a:bodyPr/>
          <a:lstStyle/>
          <a:p>
            <a:pPr>
              <a:lnSpc>
                <a:spcPct val="150000"/>
              </a:lnSpc>
            </a:pPr>
            <a:fld id="{C49FAA35-CF82-4C62-BBAA-2977F00373C6}" type="slidenum">
              <a:rPr lang="en-US" sz="2400" smtClean="0">
                <a:latin typeface="Arial" panose="020B0604020202020204" pitchFamily="34" charset="0"/>
                <a:cs typeface="Arial" panose="020B0604020202020204" pitchFamily="34" charset="0"/>
              </a:rPr>
              <a:pPr>
                <a:lnSpc>
                  <a:spcPct val="150000"/>
                </a:lnSpc>
              </a:pPr>
              <a:t>13</a:t>
            </a:fld>
            <a:endParaRPr lang="en-US" sz="2400">
              <a:latin typeface="Arial" panose="020B0604020202020204" pitchFamily="34" charset="0"/>
              <a:cs typeface="Arial" panose="020B0604020202020204" pitchFamily="34" charset="0"/>
            </a:endParaRPr>
          </a:p>
        </p:txBody>
      </p:sp>
      <p:sp>
        <p:nvSpPr>
          <p:cNvPr id="5" name="Right Arrow 4">
            <a:extLst>
              <a:ext uri="{C183D7F6-B498-43B3-948B-1728B52AA6E4}">
                <adec:decorative xmlns:adec="http://schemas.microsoft.com/office/drawing/2017/decorative" val="1"/>
              </a:ext>
            </a:extLst>
          </p:cNvPr>
          <p:cNvSpPr/>
          <p:nvPr/>
        </p:nvSpPr>
        <p:spPr bwMode="auto">
          <a:xfrm>
            <a:off x="7559899" y="4726546"/>
            <a:ext cx="1107583" cy="412124"/>
          </a:xfrm>
          <a:prstGeom prst="rightArrow">
            <a:avLst/>
          </a:prstGeom>
          <a:solidFill>
            <a:srgbClr val="CDB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5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483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768" y="832013"/>
            <a:ext cx="8229600" cy="756642"/>
          </a:xfrm>
        </p:spPr>
        <p:txBody>
          <a:bodyPr/>
          <a:lstStyle/>
          <a:p>
            <a:r>
              <a:rPr lang="en-US">
                <a:solidFill>
                  <a:srgbClr val="002B5E"/>
                </a:solidFill>
                <a:latin typeface="Arial"/>
                <a:cs typeface="Arial"/>
              </a:rPr>
              <a:t>Homophobic Levels of Attitude: Negative (3 of 4) </a:t>
            </a:r>
            <a:endParaRPr lang="en-US">
              <a:solidFill>
                <a:srgbClr val="002B5E"/>
              </a:solidFill>
              <a:latin typeface="Arial" panose="020B0604020202020204" pitchFamily="34" charset="0"/>
              <a:cs typeface="Arial" panose="020B0604020202020204" pitchFamily="34" charset="0"/>
            </a:endParaRPr>
          </a:p>
        </p:txBody>
      </p:sp>
      <p:sp>
        <p:nvSpPr>
          <p:cNvPr id="10" name="Content Placeholder 9"/>
          <p:cNvSpPr>
            <a:spLocks noGrp="1"/>
          </p:cNvSpPr>
          <p:nvPr>
            <p:ph idx="1"/>
          </p:nvPr>
        </p:nvSpPr>
        <p:spPr>
          <a:xfrm>
            <a:off x="470645" y="1754909"/>
            <a:ext cx="8247888" cy="4590966"/>
          </a:xfrm>
        </p:spPr>
        <p:txBody>
          <a:bodyPr/>
          <a:lstStyle/>
          <a:p>
            <a:pPr>
              <a:lnSpc>
                <a:spcPct val="150000"/>
              </a:lnSpc>
              <a:spcBef>
                <a:spcPts val="0"/>
              </a:spcBef>
            </a:pPr>
            <a:r>
              <a:rPr lang="en-US" sz="2400" b="1">
                <a:latin typeface="Arial" panose="020B0604020202020204" pitchFamily="34" charset="0"/>
                <a:cs typeface="Arial" panose="020B0604020202020204" pitchFamily="34" charset="0"/>
              </a:rPr>
              <a:t>TOLERANCE: </a:t>
            </a:r>
            <a:r>
              <a:rPr lang="en-US" sz="2400">
                <a:latin typeface="Arial" panose="020B0604020202020204" pitchFamily="34" charset="0"/>
                <a:cs typeface="Arial" panose="020B0604020202020204" pitchFamily="34" charset="0"/>
              </a:rPr>
              <a:t>This is just a phase as a teen, and most teens will just grow out of it. Therefore, gay persons will probably be less mature than heterosexual persons will be. Gay persons should not hold important positions, because they still need to grow up.</a:t>
            </a:r>
          </a:p>
        </p:txBody>
      </p:sp>
      <p:sp>
        <p:nvSpPr>
          <p:cNvPr id="6" name="Slide Number Placeholder 5"/>
          <p:cNvSpPr>
            <a:spLocks noGrp="1"/>
          </p:cNvSpPr>
          <p:nvPr>
            <p:ph type="sldNum" sz="quarter" idx="11"/>
          </p:nvPr>
        </p:nvSpPr>
        <p:spPr/>
        <p:txBody>
          <a:bodyPr/>
          <a:lstStyle/>
          <a:p>
            <a:fld id="{C49FAA35-CF82-4C62-BBAA-2977F00373C6}" type="slidenum">
              <a:rPr lang="en-US" smtClean="0"/>
              <a:pPr/>
              <a:t>14</a:t>
            </a:fld>
            <a:endParaRPr lang="en-US"/>
          </a:p>
        </p:txBody>
      </p:sp>
      <p:sp>
        <p:nvSpPr>
          <p:cNvPr id="5" name="Right Arrow 4">
            <a:extLst>
              <a:ext uri="{C183D7F6-B498-43B3-948B-1728B52AA6E4}">
                <adec:decorative xmlns:adec="http://schemas.microsoft.com/office/drawing/2017/decorative" val="1"/>
              </a:ext>
            </a:extLst>
          </p:cNvPr>
          <p:cNvSpPr/>
          <p:nvPr/>
        </p:nvSpPr>
        <p:spPr bwMode="auto">
          <a:xfrm>
            <a:off x="7559899" y="4726546"/>
            <a:ext cx="1107583" cy="412124"/>
          </a:xfrm>
          <a:prstGeom prst="rightArrow">
            <a:avLst/>
          </a:prstGeom>
          <a:solidFill>
            <a:srgbClr val="CDB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964067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3526" y="844892"/>
            <a:ext cx="8229600" cy="799181"/>
          </a:xfrm>
        </p:spPr>
        <p:txBody>
          <a:bodyPr/>
          <a:lstStyle/>
          <a:p>
            <a:r>
              <a:rPr lang="en-US">
                <a:solidFill>
                  <a:srgbClr val="002B5E"/>
                </a:solidFill>
                <a:latin typeface="Arial"/>
                <a:cs typeface="Arial"/>
              </a:rPr>
              <a:t>Homophobic Levels of Attitude: Negative (4 of 4) </a:t>
            </a:r>
            <a:endParaRPr lang="en-US">
              <a:solidFill>
                <a:srgbClr val="002B5E"/>
              </a:solidFill>
              <a:latin typeface="Arial" panose="020B0604020202020204" pitchFamily="34" charset="0"/>
              <a:cs typeface="Arial" panose="020B0604020202020204" pitchFamily="34" charset="0"/>
            </a:endParaRPr>
          </a:p>
        </p:txBody>
      </p:sp>
      <p:sp>
        <p:nvSpPr>
          <p:cNvPr id="10" name="Content Placeholder 9"/>
          <p:cNvSpPr>
            <a:spLocks noGrp="1"/>
          </p:cNvSpPr>
          <p:nvPr>
            <p:ph idx="1"/>
          </p:nvPr>
        </p:nvSpPr>
        <p:spPr>
          <a:xfrm>
            <a:off x="483524" y="1819563"/>
            <a:ext cx="8247888" cy="4539191"/>
          </a:xfrm>
        </p:spPr>
        <p:txBody>
          <a:bodyPr/>
          <a:lstStyle/>
          <a:p>
            <a:pPr>
              <a:lnSpc>
                <a:spcPct val="150000"/>
              </a:lnSpc>
              <a:spcBef>
                <a:spcPts val="0"/>
              </a:spcBef>
            </a:pPr>
            <a:r>
              <a:rPr lang="en-US" sz="2400" b="1">
                <a:latin typeface="Arial" panose="020B0604020202020204" pitchFamily="34" charset="0"/>
                <a:cs typeface="Arial" panose="020B0604020202020204" pitchFamily="34" charset="0"/>
              </a:rPr>
              <a:t>ACCEPTANCE: </a:t>
            </a:r>
            <a:r>
              <a:rPr lang="en-US" sz="2400">
                <a:latin typeface="Arial" panose="020B0604020202020204" pitchFamily="34" charset="0"/>
                <a:cs typeface="Arial" panose="020B0604020202020204" pitchFamily="34" charset="0"/>
              </a:rPr>
              <a:t>The implication is that there is something still to accept, and heterosexual persons do not want to talk or think about the fact that you are gay; you are just a person to them. I am okay with you being a gay person as long as you do not flaunt it all the time.</a:t>
            </a:r>
          </a:p>
        </p:txBody>
      </p:sp>
      <p:sp>
        <p:nvSpPr>
          <p:cNvPr id="6" name="Slide Number Placeholder 5"/>
          <p:cNvSpPr>
            <a:spLocks noGrp="1"/>
          </p:cNvSpPr>
          <p:nvPr>
            <p:ph type="sldNum" sz="quarter" idx="11"/>
          </p:nvPr>
        </p:nvSpPr>
        <p:spPr/>
        <p:txBody>
          <a:bodyPr/>
          <a:lstStyle/>
          <a:p>
            <a:fld id="{C49FAA35-CF82-4C62-BBAA-2977F00373C6}" type="slidenum">
              <a:rPr lang="en-US" smtClean="0"/>
              <a:pPr/>
              <a:t>15</a:t>
            </a:fld>
            <a:endParaRPr lang="en-US"/>
          </a:p>
        </p:txBody>
      </p:sp>
    </p:spTree>
    <p:extLst>
      <p:ext uri="{BB962C8B-B14F-4D97-AF65-F5344CB8AC3E}">
        <p14:creationId xmlns:p14="http://schemas.microsoft.com/office/powerpoint/2010/main" val="339391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6405" y="832013"/>
            <a:ext cx="8229600" cy="969078"/>
          </a:xfrm>
        </p:spPr>
        <p:txBody>
          <a:bodyPr/>
          <a:lstStyle/>
          <a:p>
            <a:r>
              <a:rPr lang="en-US">
                <a:solidFill>
                  <a:srgbClr val="002B5E"/>
                </a:solidFill>
                <a:latin typeface="Arial"/>
                <a:cs typeface="Arial"/>
              </a:rPr>
              <a:t>Homophobic Levels of Attitude: Positive (1 of 4)</a:t>
            </a:r>
            <a:br>
              <a:rPr lang="en-US"/>
            </a:br>
            <a:endParaRPr lang="en-US"/>
          </a:p>
        </p:txBody>
      </p:sp>
      <p:sp>
        <p:nvSpPr>
          <p:cNvPr id="10" name="Content Placeholder 9"/>
          <p:cNvSpPr>
            <a:spLocks noGrp="1"/>
          </p:cNvSpPr>
          <p:nvPr>
            <p:ph idx="1"/>
          </p:nvPr>
        </p:nvSpPr>
        <p:spPr>
          <a:xfrm>
            <a:off x="470645" y="1644073"/>
            <a:ext cx="8247888" cy="2528682"/>
          </a:xfrm>
        </p:spPr>
        <p:txBody>
          <a:bodyPr/>
          <a:lstStyle/>
          <a:p>
            <a:pPr>
              <a:lnSpc>
                <a:spcPct val="150000"/>
              </a:lnSpc>
            </a:pPr>
            <a:r>
              <a:rPr lang="en-US" sz="2400" b="1">
                <a:latin typeface="Arial" panose="020B0604020202020204" pitchFamily="34" charset="0"/>
                <a:cs typeface="Arial" panose="020B0604020202020204" pitchFamily="34" charset="0"/>
              </a:rPr>
              <a:t>SUPPORT: </a:t>
            </a:r>
            <a:r>
              <a:rPr lang="en-US" sz="2400">
                <a:latin typeface="Arial" panose="020B0604020202020204" pitchFamily="34" charset="0"/>
                <a:cs typeface="Arial" panose="020B0604020202020204" pitchFamily="34" charset="0"/>
              </a:rPr>
              <a:t>Persons are working to help preserve the rights of gay and lesbian persons. Even though persons in this group may be uncomfortable about the issue, they do agree that as a group, gay persons are treated unfairly.</a:t>
            </a:r>
          </a:p>
        </p:txBody>
      </p:sp>
      <p:sp>
        <p:nvSpPr>
          <p:cNvPr id="6" name="Slide Number Placeholder 5"/>
          <p:cNvSpPr>
            <a:spLocks noGrp="1"/>
          </p:cNvSpPr>
          <p:nvPr>
            <p:ph type="sldNum" sz="quarter" idx="11"/>
          </p:nvPr>
        </p:nvSpPr>
        <p:spPr/>
        <p:txBody>
          <a:bodyPr/>
          <a:lstStyle/>
          <a:p>
            <a:fld id="{C49FAA35-CF82-4C62-BBAA-2977F00373C6}" type="slidenum">
              <a:rPr lang="en-US" smtClean="0"/>
              <a:pPr/>
              <a:t>16</a:t>
            </a:fld>
            <a:endParaRPr lang="en-US"/>
          </a:p>
        </p:txBody>
      </p:sp>
      <p:sp>
        <p:nvSpPr>
          <p:cNvPr id="5" name="Right Arrow 4">
            <a:extLst>
              <a:ext uri="{C183D7F6-B498-43B3-948B-1728B52AA6E4}">
                <adec:decorative xmlns:adec="http://schemas.microsoft.com/office/drawing/2017/decorative" val="1"/>
              </a:ext>
            </a:extLst>
          </p:cNvPr>
          <p:cNvSpPr/>
          <p:nvPr/>
        </p:nvSpPr>
        <p:spPr bwMode="auto">
          <a:xfrm>
            <a:off x="7559899" y="4726546"/>
            <a:ext cx="1107583" cy="412124"/>
          </a:xfrm>
          <a:prstGeom prst="rightArrow">
            <a:avLst/>
          </a:prstGeom>
          <a:solidFill>
            <a:srgbClr val="CDB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361726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22162" y="901521"/>
            <a:ext cx="8229600" cy="954988"/>
          </a:xfrm>
        </p:spPr>
        <p:txBody>
          <a:bodyPr/>
          <a:lstStyle/>
          <a:p>
            <a:r>
              <a:rPr lang="en-US">
                <a:solidFill>
                  <a:srgbClr val="002B5E"/>
                </a:solidFill>
                <a:latin typeface="Arial"/>
                <a:cs typeface="Arial"/>
              </a:rPr>
              <a:t>Homophobic Levels of Attitude: Positive (2 of 4)</a:t>
            </a:r>
            <a:br>
              <a:rPr lang="en-US"/>
            </a:br>
            <a:endParaRPr lang="en-US"/>
          </a:p>
        </p:txBody>
      </p:sp>
      <p:sp>
        <p:nvSpPr>
          <p:cNvPr id="10" name="Content Placeholder 9"/>
          <p:cNvSpPr>
            <a:spLocks noGrp="1"/>
          </p:cNvSpPr>
          <p:nvPr>
            <p:ph idx="1"/>
          </p:nvPr>
        </p:nvSpPr>
        <p:spPr>
          <a:xfrm>
            <a:off x="470645" y="1625600"/>
            <a:ext cx="8247888" cy="4720276"/>
          </a:xfrm>
        </p:spPr>
        <p:txBody>
          <a:bodyPr/>
          <a:lstStyle/>
          <a:p>
            <a:pPr>
              <a:lnSpc>
                <a:spcPct val="150000"/>
              </a:lnSpc>
            </a:pPr>
            <a:r>
              <a:rPr lang="en-US" sz="2400" b="1">
                <a:latin typeface="Arial" panose="020B0604020202020204" pitchFamily="34" charset="0"/>
                <a:cs typeface="Arial" panose="020B0604020202020204" pitchFamily="34" charset="0"/>
              </a:rPr>
              <a:t>ADMIRATION: </a:t>
            </a:r>
            <a:r>
              <a:rPr lang="en-US" sz="2400">
                <a:latin typeface="Arial" panose="020B0604020202020204" pitchFamily="34" charset="0"/>
                <a:cs typeface="Arial" panose="020B0604020202020204" pitchFamily="34" charset="0"/>
              </a:rPr>
              <a:t>Persons believe that it takes a great deal of strength to be a gay person in society. Persons at this level are willing to look at their own homophobic attitudes and work on them.</a:t>
            </a:r>
          </a:p>
        </p:txBody>
      </p:sp>
      <p:sp>
        <p:nvSpPr>
          <p:cNvPr id="6" name="Slide Number Placeholder 5"/>
          <p:cNvSpPr>
            <a:spLocks noGrp="1"/>
          </p:cNvSpPr>
          <p:nvPr>
            <p:ph type="sldNum" sz="quarter" idx="11"/>
          </p:nvPr>
        </p:nvSpPr>
        <p:spPr/>
        <p:txBody>
          <a:bodyPr/>
          <a:lstStyle/>
          <a:p>
            <a:fld id="{C49FAA35-CF82-4C62-BBAA-2977F00373C6}" type="slidenum">
              <a:rPr lang="en-US" smtClean="0"/>
              <a:pPr/>
              <a:t>17</a:t>
            </a:fld>
            <a:endParaRPr lang="en-US"/>
          </a:p>
        </p:txBody>
      </p:sp>
      <p:sp>
        <p:nvSpPr>
          <p:cNvPr id="5" name="Right Arrow 4">
            <a:extLst>
              <a:ext uri="{C183D7F6-B498-43B3-948B-1728B52AA6E4}">
                <adec:decorative xmlns:adec="http://schemas.microsoft.com/office/drawing/2017/decorative" val="1"/>
              </a:ext>
            </a:extLst>
          </p:cNvPr>
          <p:cNvSpPr/>
          <p:nvPr/>
        </p:nvSpPr>
        <p:spPr bwMode="auto">
          <a:xfrm>
            <a:off x="7559899" y="4726546"/>
            <a:ext cx="1107583" cy="412124"/>
          </a:xfrm>
          <a:prstGeom prst="rightArrow">
            <a:avLst/>
          </a:prstGeom>
          <a:solidFill>
            <a:srgbClr val="CDB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139612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22162" y="901521"/>
            <a:ext cx="8229600" cy="850006"/>
          </a:xfrm>
        </p:spPr>
        <p:txBody>
          <a:bodyPr/>
          <a:lstStyle/>
          <a:p>
            <a:r>
              <a:rPr lang="en-US">
                <a:solidFill>
                  <a:srgbClr val="002B5E"/>
                </a:solidFill>
                <a:latin typeface="Arial"/>
                <a:cs typeface="Arial"/>
              </a:rPr>
              <a:t>Homophobic Levels of Attitude: Positive (3 of 4)</a:t>
            </a:r>
          </a:p>
        </p:txBody>
      </p:sp>
      <p:sp>
        <p:nvSpPr>
          <p:cNvPr id="10" name="Content Placeholder 9"/>
          <p:cNvSpPr>
            <a:spLocks noGrp="1"/>
          </p:cNvSpPr>
          <p:nvPr>
            <p:ph idx="1"/>
          </p:nvPr>
        </p:nvSpPr>
        <p:spPr>
          <a:xfrm>
            <a:off x="470645" y="1939636"/>
            <a:ext cx="8247888" cy="4406240"/>
          </a:xfrm>
        </p:spPr>
        <p:txBody>
          <a:bodyPr/>
          <a:lstStyle/>
          <a:p>
            <a:pPr>
              <a:lnSpc>
                <a:spcPct val="150000"/>
              </a:lnSpc>
            </a:pPr>
            <a:r>
              <a:rPr lang="en-US" sz="2400" b="1">
                <a:latin typeface="Arial" panose="020B0604020202020204" pitchFamily="34" charset="0"/>
                <a:cs typeface="Arial" panose="020B0604020202020204" pitchFamily="34" charset="0"/>
              </a:rPr>
              <a:t>APPRECIATION: </a:t>
            </a:r>
            <a:r>
              <a:rPr lang="en-US" sz="2400">
                <a:latin typeface="Arial" panose="020B0604020202020204" pitchFamily="34" charset="0"/>
                <a:cs typeface="Arial" panose="020B0604020202020204" pitchFamily="34" charset="0"/>
              </a:rPr>
              <a:t>These persons value the diversity of others and see gay persons as part of that diversity. These persons are willing to challenge their own homophobic attitudes and those of others.</a:t>
            </a:r>
          </a:p>
        </p:txBody>
      </p:sp>
      <p:sp>
        <p:nvSpPr>
          <p:cNvPr id="6" name="Slide Number Placeholder 5"/>
          <p:cNvSpPr>
            <a:spLocks noGrp="1"/>
          </p:cNvSpPr>
          <p:nvPr>
            <p:ph type="sldNum" sz="quarter" idx="11"/>
          </p:nvPr>
        </p:nvSpPr>
        <p:spPr/>
        <p:txBody>
          <a:bodyPr/>
          <a:lstStyle/>
          <a:p>
            <a:fld id="{C49FAA35-CF82-4C62-BBAA-2977F00373C6}" type="slidenum">
              <a:rPr lang="en-US" smtClean="0"/>
              <a:pPr/>
              <a:t>18</a:t>
            </a:fld>
            <a:endParaRPr lang="en-US"/>
          </a:p>
        </p:txBody>
      </p:sp>
      <p:sp>
        <p:nvSpPr>
          <p:cNvPr id="5" name="Right Arrow 4">
            <a:extLst>
              <a:ext uri="{C183D7F6-B498-43B3-948B-1728B52AA6E4}">
                <adec:decorative xmlns:adec="http://schemas.microsoft.com/office/drawing/2017/decorative" val="1"/>
              </a:ext>
            </a:extLst>
          </p:cNvPr>
          <p:cNvSpPr/>
          <p:nvPr/>
        </p:nvSpPr>
        <p:spPr bwMode="auto">
          <a:xfrm>
            <a:off x="7559899" y="4726546"/>
            <a:ext cx="1107583" cy="412124"/>
          </a:xfrm>
          <a:prstGeom prst="rightArrow">
            <a:avLst/>
          </a:prstGeom>
          <a:solidFill>
            <a:srgbClr val="CDB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71568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22162" y="901521"/>
            <a:ext cx="8229600" cy="850006"/>
          </a:xfrm>
        </p:spPr>
        <p:txBody>
          <a:bodyPr/>
          <a:lstStyle/>
          <a:p>
            <a:r>
              <a:rPr lang="en-US">
                <a:solidFill>
                  <a:srgbClr val="002B5E"/>
                </a:solidFill>
                <a:latin typeface="Arial"/>
                <a:cs typeface="Arial"/>
              </a:rPr>
              <a:t>Homophobic Levels of Attitude: Positive (4 of 4)</a:t>
            </a:r>
          </a:p>
        </p:txBody>
      </p:sp>
      <p:sp>
        <p:nvSpPr>
          <p:cNvPr id="10" name="Content Placeholder 9"/>
          <p:cNvSpPr>
            <a:spLocks noGrp="1"/>
          </p:cNvSpPr>
          <p:nvPr>
            <p:ph idx="1"/>
          </p:nvPr>
        </p:nvSpPr>
        <p:spPr>
          <a:xfrm>
            <a:off x="470645" y="2068944"/>
            <a:ext cx="8247888" cy="4276931"/>
          </a:xfrm>
        </p:spPr>
        <p:txBody>
          <a:bodyPr/>
          <a:lstStyle/>
          <a:p>
            <a:pPr>
              <a:lnSpc>
                <a:spcPct val="150000"/>
              </a:lnSpc>
            </a:pPr>
            <a:r>
              <a:rPr lang="en-US" sz="2400" b="1">
                <a:latin typeface="Arial" panose="020B0604020202020204" pitchFamily="34" charset="0"/>
                <a:cs typeface="Arial" panose="020B0604020202020204" pitchFamily="34" charset="0"/>
              </a:rPr>
              <a:t>NURTURANCE: </a:t>
            </a:r>
            <a:r>
              <a:rPr lang="en-US" sz="2400">
                <a:latin typeface="Arial" panose="020B0604020202020204" pitchFamily="34" charset="0"/>
                <a:cs typeface="Arial" panose="020B0604020202020204" pitchFamily="34" charset="0"/>
              </a:rPr>
              <a:t>Persons at this level of attitude believe that gay persons are a necessary aspect of our society. They have positive feelings toward gay persons, and advocate on behalf of gay persons when it is needed.</a:t>
            </a:r>
          </a:p>
        </p:txBody>
      </p:sp>
      <p:sp>
        <p:nvSpPr>
          <p:cNvPr id="6" name="Slide Number Placeholder 5"/>
          <p:cNvSpPr>
            <a:spLocks noGrp="1"/>
          </p:cNvSpPr>
          <p:nvPr>
            <p:ph type="sldNum" sz="quarter" idx="11"/>
          </p:nvPr>
        </p:nvSpPr>
        <p:spPr/>
        <p:txBody>
          <a:bodyPr/>
          <a:lstStyle/>
          <a:p>
            <a:fld id="{C49FAA35-CF82-4C62-BBAA-2977F00373C6}" type="slidenum">
              <a:rPr lang="en-US" smtClean="0"/>
              <a:pPr/>
              <a:t>19</a:t>
            </a:fld>
            <a:endParaRPr lang="en-US"/>
          </a:p>
        </p:txBody>
      </p:sp>
    </p:spTree>
    <p:extLst>
      <p:ext uri="{BB962C8B-B14F-4D97-AF65-F5344CB8AC3E}">
        <p14:creationId xmlns:p14="http://schemas.microsoft.com/office/powerpoint/2010/main" val="358730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panose="020B0604020202020204" pitchFamily="34" charset="0"/>
                <a:cs typeface="Arial" panose="020B0604020202020204" pitchFamily="34" charset="0"/>
              </a:rPr>
              <a:t>Agenda </a:t>
            </a:r>
          </a:p>
        </p:txBody>
      </p:sp>
      <p:sp>
        <p:nvSpPr>
          <p:cNvPr id="10" name="Content Placeholder 9"/>
          <p:cNvSpPr>
            <a:spLocks noGrp="1"/>
          </p:cNvSpPr>
          <p:nvPr>
            <p:ph idx="1"/>
          </p:nvPr>
        </p:nvSpPr>
        <p:spPr/>
        <p:txBody>
          <a:bodyPr/>
          <a:lstStyle/>
          <a:p>
            <a:pPr>
              <a:lnSpc>
                <a:spcPct val="150000"/>
              </a:lnSpc>
              <a:spcBef>
                <a:spcPts val="0"/>
              </a:spcBef>
              <a:spcAft>
                <a:spcPts val="0"/>
              </a:spcAft>
            </a:pPr>
            <a:r>
              <a:rPr lang="en-US" sz="2200">
                <a:latin typeface="Arial" panose="020B0604020202020204" pitchFamily="34" charset="0"/>
                <a:cs typeface="Arial" panose="020B0604020202020204" pitchFamily="34" charset="0"/>
              </a:rPr>
              <a:t>Welcome and Introductions</a:t>
            </a:r>
          </a:p>
          <a:p>
            <a:pPr>
              <a:lnSpc>
                <a:spcPct val="150000"/>
              </a:lnSpc>
              <a:spcBef>
                <a:spcPts val="0"/>
              </a:spcBef>
              <a:spcAft>
                <a:spcPts val="0"/>
              </a:spcAft>
            </a:pPr>
            <a:r>
              <a:rPr lang="en-US" sz="2200">
                <a:latin typeface="Arial" panose="020B0604020202020204" pitchFamily="34" charset="0"/>
                <a:cs typeface="Arial" panose="020B0604020202020204" pitchFamily="34" charset="0"/>
              </a:rPr>
              <a:t>Myths vs. Facts </a:t>
            </a:r>
          </a:p>
          <a:p>
            <a:pPr>
              <a:lnSpc>
                <a:spcPct val="150000"/>
              </a:lnSpc>
              <a:spcBef>
                <a:spcPts val="0"/>
              </a:spcBef>
              <a:spcAft>
                <a:spcPts val="0"/>
              </a:spcAft>
            </a:pPr>
            <a:r>
              <a:rPr lang="en-US" sz="2200">
                <a:latin typeface="Arial" panose="020B0604020202020204" pitchFamily="34" charset="0"/>
                <a:cs typeface="Arial" panose="020B0604020202020204" pitchFamily="34" charset="0"/>
              </a:rPr>
              <a:t>Four Areas of Support </a:t>
            </a:r>
          </a:p>
          <a:p>
            <a:pPr>
              <a:lnSpc>
                <a:spcPct val="150000"/>
              </a:lnSpc>
              <a:spcBef>
                <a:spcPts val="0"/>
              </a:spcBef>
              <a:spcAft>
                <a:spcPts val="0"/>
              </a:spcAft>
            </a:pPr>
            <a:r>
              <a:rPr lang="en-US" sz="2200">
                <a:latin typeface="Arial" panose="020B0604020202020204" pitchFamily="34" charset="0"/>
                <a:cs typeface="Arial" panose="020B0604020202020204" pitchFamily="34" charset="0"/>
              </a:rPr>
              <a:t>Definitions </a:t>
            </a:r>
          </a:p>
          <a:p>
            <a:pPr>
              <a:lnSpc>
                <a:spcPct val="150000"/>
              </a:lnSpc>
              <a:spcBef>
                <a:spcPts val="0"/>
              </a:spcBef>
              <a:spcAft>
                <a:spcPts val="0"/>
              </a:spcAft>
            </a:pPr>
            <a:r>
              <a:rPr lang="en-US" sz="2200">
                <a:latin typeface="Arial" panose="020B0604020202020204" pitchFamily="34" charset="0"/>
                <a:cs typeface="Arial" panose="020B0604020202020204" pitchFamily="34" charset="0"/>
              </a:rPr>
              <a:t>Homophobia and Heterosexism </a:t>
            </a:r>
          </a:p>
          <a:p>
            <a:pPr>
              <a:lnSpc>
                <a:spcPct val="150000"/>
              </a:lnSpc>
              <a:spcBef>
                <a:spcPts val="0"/>
              </a:spcBef>
              <a:spcAft>
                <a:spcPts val="0"/>
              </a:spcAft>
            </a:pPr>
            <a:r>
              <a:rPr lang="en-US" sz="2200">
                <a:latin typeface="Arial" panose="020B0604020202020204" pitchFamily="34" charset="0"/>
                <a:cs typeface="Arial" panose="020B0604020202020204" pitchFamily="34" charset="0"/>
              </a:rPr>
              <a:t>Assessing Needs</a:t>
            </a:r>
          </a:p>
          <a:p>
            <a:pPr>
              <a:lnSpc>
                <a:spcPct val="150000"/>
              </a:lnSpc>
              <a:spcBef>
                <a:spcPts val="0"/>
              </a:spcBef>
              <a:spcAft>
                <a:spcPts val="0"/>
              </a:spcAft>
            </a:pPr>
            <a:r>
              <a:rPr lang="en-US" sz="2200">
                <a:latin typeface="Arial" panose="020B0604020202020204" pitchFamily="34" charset="0"/>
                <a:cs typeface="Arial" panose="020B0604020202020204" pitchFamily="34" charset="0"/>
              </a:rPr>
              <a:t>Strategies </a:t>
            </a:r>
          </a:p>
          <a:p>
            <a:pPr>
              <a:lnSpc>
                <a:spcPct val="150000"/>
              </a:lnSpc>
              <a:spcBef>
                <a:spcPts val="0"/>
              </a:spcBef>
              <a:spcAft>
                <a:spcPts val="0"/>
              </a:spcAft>
            </a:pPr>
            <a:r>
              <a:rPr lang="en-US" sz="2200">
                <a:latin typeface="Arial" panose="020B0604020202020204" pitchFamily="34" charset="0"/>
                <a:cs typeface="Arial" panose="020B0604020202020204" pitchFamily="34" charset="0"/>
              </a:rPr>
              <a:t>Closing and Evaluations  </a:t>
            </a:r>
          </a:p>
        </p:txBody>
      </p:sp>
      <p:sp>
        <p:nvSpPr>
          <p:cNvPr id="6" name="Slide Number Placeholder 5"/>
          <p:cNvSpPr>
            <a:spLocks noGrp="1"/>
          </p:cNvSpPr>
          <p:nvPr>
            <p:ph type="sldNum" sz="quarter" idx="11"/>
          </p:nvPr>
        </p:nvSpPr>
        <p:spPr/>
        <p:txBody>
          <a:bodyPr/>
          <a:lstStyle/>
          <a:p>
            <a:fld id="{C49FAA35-CF82-4C62-BBAA-2977F00373C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6D08D-9AC4-41A7-B6D3-E90529A518F3}"/>
              </a:ext>
            </a:extLst>
          </p:cNvPr>
          <p:cNvSpPr>
            <a:spLocks noGrp="1"/>
          </p:cNvSpPr>
          <p:nvPr>
            <p:ph type="title"/>
          </p:nvPr>
        </p:nvSpPr>
        <p:spPr/>
        <p:txBody>
          <a:bodyPr/>
          <a:lstStyle/>
          <a:p>
            <a:r>
              <a:rPr lang="en-US">
                <a:solidFill>
                  <a:srgbClr val="002B5E"/>
                </a:solidFill>
                <a:latin typeface="Arial" panose="020B0604020202020204" pitchFamily="34" charset="0"/>
                <a:cs typeface="Arial" panose="020B0604020202020204" pitchFamily="34" charset="0"/>
              </a:rPr>
              <a:t>An Experience With Being Different</a:t>
            </a:r>
          </a:p>
        </p:txBody>
      </p:sp>
      <p:sp>
        <p:nvSpPr>
          <p:cNvPr id="3" name="Content Placeholder 2">
            <a:extLst>
              <a:ext uri="{FF2B5EF4-FFF2-40B4-BE49-F238E27FC236}">
                <a16:creationId xmlns:a16="http://schemas.microsoft.com/office/drawing/2014/main" id="{427C3865-6A25-4F92-95D3-B73CAC63EE63}"/>
              </a:ext>
            </a:extLst>
          </p:cNvPr>
          <p:cNvSpPr>
            <a:spLocks noGrp="1"/>
          </p:cNvSpPr>
          <p:nvPr>
            <p:ph idx="1"/>
          </p:nvPr>
        </p:nvSpPr>
        <p:spPr/>
        <p:txBody>
          <a:bodyPr/>
          <a:lstStyle/>
          <a:p>
            <a:pPr marL="0" indent="0" algn="ctr" rtl="0" fontAlgn="base">
              <a:lnSpc>
                <a:spcPct val="150000"/>
              </a:lnSpc>
              <a:spcBef>
                <a:spcPts val="0"/>
              </a:spcBef>
              <a:buNone/>
            </a:pPr>
            <a:r>
              <a:rPr lang="en-US" sz="1800" b="1" i="0">
                <a:solidFill>
                  <a:srgbClr val="000000"/>
                </a:solidFill>
                <a:effectLst/>
                <a:latin typeface="Arial" panose="020B0604020202020204" pitchFamily="34" charset="0"/>
                <a:cs typeface="Arial" panose="020B0604020202020204" pitchFamily="34" charset="0"/>
              </a:rPr>
              <a:t>Think of an LGBTQ youth, either one you had or currently</a:t>
            </a:r>
            <a:r>
              <a:rPr lang="en-US" sz="1800" b="0" i="0">
                <a:solidFill>
                  <a:srgbClr val="000000"/>
                </a:solidFill>
                <a:effectLst/>
                <a:latin typeface="Arial" panose="020B0604020202020204" pitchFamily="34" charset="0"/>
                <a:cs typeface="Arial" panose="020B0604020202020204" pitchFamily="34" charset="0"/>
              </a:rPr>
              <a:t> </a:t>
            </a:r>
            <a:endParaRPr lang="en-US" b="0" i="0">
              <a:solidFill>
                <a:srgbClr val="000000"/>
              </a:solidFill>
              <a:effectLst/>
              <a:latin typeface="Arial" panose="020B0604020202020204" pitchFamily="34" charset="0"/>
              <a:cs typeface="Arial" panose="020B0604020202020204" pitchFamily="34" charset="0"/>
            </a:endParaRPr>
          </a:p>
          <a:p>
            <a:pPr marL="0" indent="0" algn="ctr" rtl="0" fontAlgn="base">
              <a:lnSpc>
                <a:spcPct val="150000"/>
              </a:lnSpc>
              <a:spcBef>
                <a:spcPts val="0"/>
              </a:spcBef>
              <a:buNone/>
            </a:pPr>
            <a:r>
              <a:rPr lang="en-US" sz="1800" b="1" i="0">
                <a:solidFill>
                  <a:srgbClr val="000000"/>
                </a:solidFill>
                <a:effectLst/>
                <a:latin typeface="Arial" panose="020B0604020202020204" pitchFamily="34" charset="0"/>
                <a:cs typeface="Arial" panose="020B0604020202020204" pitchFamily="34" charset="0"/>
              </a:rPr>
              <a:t>have on your caseload. Name an experience</a:t>
            </a:r>
            <a:r>
              <a:rPr lang="en-US" sz="1800" b="0" i="0">
                <a:solidFill>
                  <a:srgbClr val="000000"/>
                </a:solidFill>
                <a:effectLst/>
                <a:latin typeface="Arial" panose="020B0604020202020204" pitchFamily="34" charset="0"/>
                <a:cs typeface="Arial" panose="020B0604020202020204" pitchFamily="34" charset="0"/>
              </a:rPr>
              <a:t> </a:t>
            </a:r>
            <a:endParaRPr lang="en-US" b="0" i="0">
              <a:solidFill>
                <a:srgbClr val="000000"/>
              </a:solidFill>
              <a:effectLst/>
              <a:latin typeface="Arial" panose="020B0604020202020204" pitchFamily="34" charset="0"/>
              <a:cs typeface="Arial" panose="020B0604020202020204" pitchFamily="34" charset="0"/>
            </a:endParaRPr>
          </a:p>
          <a:p>
            <a:pPr marL="0" indent="0" algn="ctr" rtl="0" fontAlgn="base">
              <a:lnSpc>
                <a:spcPct val="150000"/>
              </a:lnSpc>
              <a:spcBef>
                <a:spcPts val="0"/>
              </a:spcBef>
              <a:buNone/>
            </a:pPr>
            <a:r>
              <a:rPr lang="en-US" sz="1800" b="1" i="0">
                <a:solidFill>
                  <a:srgbClr val="000000"/>
                </a:solidFill>
                <a:effectLst/>
                <a:latin typeface="Arial" panose="020B0604020202020204" pitchFamily="34" charset="0"/>
                <a:cs typeface="Arial" panose="020B0604020202020204" pitchFamily="34" charset="0"/>
              </a:rPr>
              <a:t>when that youth felt very different from others.</a:t>
            </a:r>
            <a:r>
              <a:rPr lang="en-US" sz="1800" b="0" i="0">
                <a:solidFill>
                  <a:srgbClr val="000000"/>
                </a:solidFill>
                <a:effectLst/>
                <a:latin typeface="Arial" panose="020B0604020202020204" pitchFamily="34" charset="0"/>
                <a:cs typeface="Arial" panose="020B0604020202020204" pitchFamily="34" charset="0"/>
              </a:rPr>
              <a:t> </a:t>
            </a:r>
            <a:endParaRPr lang="en-US" b="0" i="0">
              <a:solidFill>
                <a:srgbClr val="000000"/>
              </a:solidFill>
              <a:effectLst/>
              <a:latin typeface="Arial" panose="020B0604020202020204" pitchFamily="34" charset="0"/>
              <a:cs typeface="Arial" panose="020B0604020202020204" pitchFamily="34" charset="0"/>
            </a:endParaRPr>
          </a:p>
          <a:p>
            <a:pPr marL="0" indent="0" algn="ctr" rtl="0" fontAlgn="base">
              <a:lnSpc>
                <a:spcPct val="150000"/>
              </a:lnSpc>
              <a:spcBef>
                <a:spcPts val="0"/>
              </a:spcBef>
              <a:spcAft>
                <a:spcPts val="1200"/>
              </a:spcAft>
              <a:buNone/>
            </a:pPr>
            <a:r>
              <a:rPr lang="en-US" sz="1800" b="1" i="0">
                <a:solidFill>
                  <a:srgbClr val="000000"/>
                </a:solidFill>
                <a:effectLst/>
                <a:latin typeface="Arial" panose="020B0604020202020204" pitchFamily="34" charset="0"/>
                <a:cs typeface="Arial" panose="020B0604020202020204" pitchFamily="34" charset="0"/>
              </a:rPr>
              <a:t>Try to assume that youth’s total behavior. </a:t>
            </a:r>
          </a:p>
          <a:p>
            <a:pPr marL="0" indent="0" algn="ctr" rtl="0" fontAlgn="base">
              <a:lnSpc>
                <a:spcPct val="150000"/>
              </a:lnSpc>
              <a:spcBef>
                <a:spcPts val="0"/>
              </a:spcBef>
              <a:spcAft>
                <a:spcPts val="1200"/>
              </a:spcAft>
              <a:buNone/>
            </a:pPr>
            <a:r>
              <a:rPr lang="en-US" sz="1800" b="1" i="0">
                <a:solidFill>
                  <a:srgbClr val="000000"/>
                </a:solidFill>
                <a:effectLst/>
                <a:latin typeface="Arial" panose="020B0604020202020204" pitchFamily="34" charset="0"/>
                <a:cs typeface="Arial" panose="020B0604020202020204" pitchFamily="34" charset="0"/>
              </a:rPr>
              <a:t>(What was the youth doing, thinking, experiencing emotionally, and experiencing physically during the experience?)</a:t>
            </a:r>
            <a:r>
              <a:rPr lang="en-US" sz="1800" b="0" i="0">
                <a:solidFill>
                  <a:srgbClr val="000000"/>
                </a:solidFill>
                <a:effectLst/>
                <a:latin typeface="Arial" panose="020B0604020202020204" pitchFamily="34" charset="0"/>
                <a:cs typeface="Arial" panose="020B0604020202020204" pitchFamily="34" charset="0"/>
              </a:rPr>
              <a:t> </a:t>
            </a:r>
            <a:endParaRPr lang="en-US" b="0" i="0">
              <a:solidFill>
                <a:srgbClr val="000000"/>
              </a:solidFill>
              <a:effectLst/>
              <a:latin typeface="Arial" panose="020B0604020202020204" pitchFamily="34" charset="0"/>
              <a:cs typeface="Arial" panose="020B0604020202020204" pitchFamily="34" charset="0"/>
            </a:endParaRPr>
          </a:p>
          <a:p>
            <a:pPr marL="0" indent="0" algn="ctr" rtl="0" fontAlgn="base">
              <a:lnSpc>
                <a:spcPct val="150000"/>
              </a:lnSpc>
              <a:spcBef>
                <a:spcPts val="0"/>
              </a:spcBef>
              <a:buNone/>
            </a:pPr>
            <a:r>
              <a:rPr lang="en-US" sz="1800" b="1" i="0">
                <a:solidFill>
                  <a:srgbClr val="000000"/>
                </a:solidFill>
                <a:effectLst/>
                <a:latin typeface="Arial" panose="020B0604020202020204" pitchFamily="34" charset="0"/>
                <a:cs typeface="Arial" panose="020B0604020202020204" pitchFamily="34" charset="0"/>
              </a:rPr>
              <a:t>Has the youth chosen any different aspects of behavior</a:t>
            </a:r>
            <a:r>
              <a:rPr lang="en-US" sz="1800" b="0" i="0">
                <a:solidFill>
                  <a:srgbClr val="000000"/>
                </a:solidFill>
                <a:effectLst/>
                <a:latin typeface="Arial" panose="020B0604020202020204" pitchFamily="34" charset="0"/>
                <a:cs typeface="Arial" panose="020B0604020202020204" pitchFamily="34" charset="0"/>
              </a:rPr>
              <a:t> </a:t>
            </a:r>
            <a:endParaRPr lang="en-US" b="0" i="0">
              <a:solidFill>
                <a:srgbClr val="000000"/>
              </a:solidFill>
              <a:effectLst/>
              <a:latin typeface="Arial" panose="020B0604020202020204" pitchFamily="34" charset="0"/>
              <a:cs typeface="Arial" panose="020B0604020202020204" pitchFamily="34" charset="0"/>
            </a:endParaRPr>
          </a:p>
          <a:p>
            <a:pPr marL="0" indent="0" algn="ctr" rtl="0" fontAlgn="base">
              <a:lnSpc>
                <a:spcPct val="150000"/>
              </a:lnSpc>
              <a:spcBef>
                <a:spcPts val="0"/>
              </a:spcBef>
              <a:buNone/>
            </a:pPr>
            <a:r>
              <a:rPr lang="en-US" sz="1800" b="1" i="0">
                <a:solidFill>
                  <a:srgbClr val="000000"/>
                </a:solidFill>
                <a:effectLst/>
                <a:latin typeface="Arial" panose="020B0604020202020204" pitchFamily="34" charset="0"/>
                <a:cs typeface="Arial" panose="020B0604020202020204" pitchFamily="34" charset="0"/>
              </a:rPr>
              <a:t>since having that experience?</a:t>
            </a:r>
            <a:r>
              <a:rPr lang="en-US" sz="1800" b="0" i="0">
                <a:solidFill>
                  <a:srgbClr val="000000"/>
                </a:solidFill>
                <a:effectLst/>
                <a:latin typeface="Arial" panose="020B0604020202020204" pitchFamily="34" charset="0"/>
                <a:cs typeface="Arial" panose="020B0604020202020204" pitchFamily="34" charset="0"/>
              </a:rPr>
              <a:t> </a:t>
            </a:r>
            <a:endParaRPr lang="en-US" b="0" i="0">
              <a:solidFill>
                <a:srgbClr val="000000"/>
              </a:solidFill>
              <a:effectLst/>
              <a:latin typeface="Arial" panose="020B060402020202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6F07C772-FD9A-453B-9664-C7F05867F65A}"/>
              </a:ext>
            </a:extLst>
          </p:cNvPr>
          <p:cNvSpPr>
            <a:spLocks noGrp="1"/>
          </p:cNvSpPr>
          <p:nvPr>
            <p:ph type="sldNum" sz="quarter" idx="11"/>
          </p:nvPr>
        </p:nvSpPr>
        <p:spPr/>
        <p:txBody>
          <a:bodyPr/>
          <a:lstStyle/>
          <a:p>
            <a:pPr>
              <a:defRPr/>
            </a:pPr>
            <a:fld id="{8E0BD697-C650-4553-8269-3DAFA0DE6DB9}" type="slidenum">
              <a:rPr lang="en-US" smtClean="0"/>
              <a:pPr>
                <a:defRPr/>
              </a:pPr>
              <a:t>20</a:t>
            </a:fld>
            <a:endParaRPr lang="en-US">
              <a:latin typeface="Arial" charset="0"/>
            </a:endParaRPr>
          </a:p>
        </p:txBody>
      </p:sp>
    </p:spTree>
    <p:extLst>
      <p:ext uri="{BB962C8B-B14F-4D97-AF65-F5344CB8AC3E}">
        <p14:creationId xmlns:p14="http://schemas.microsoft.com/office/powerpoint/2010/main" val="2933330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panose="020B0604020202020204" pitchFamily="34" charset="0"/>
                <a:cs typeface="Arial" panose="020B0604020202020204" pitchFamily="34" charset="0"/>
              </a:rPr>
              <a:t>Developmental Models: Troiden’s Model</a:t>
            </a:r>
          </a:p>
        </p:txBody>
      </p:sp>
      <p:sp>
        <p:nvSpPr>
          <p:cNvPr id="10" name="Content Placeholder 9"/>
          <p:cNvSpPr>
            <a:spLocks noGrp="1"/>
          </p:cNvSpPr>
          <p:nvPr>
            <p:ph idx="1"/>
          </p:nvPr>
        </p:nvSpPr>
        <p:spPr>
          <a:xfrm>
            <a:off x="184826" y="1385048"/>
            <a:ext cx="8764621" cy="4960828"/>
          </a:xfrm>
        </p:spPr>
        <p:txBody>
          <a:bodyPr/>
          <a:lstStyle/>
          <a:p>
            <a:pPr marL="561975" lvl="0" indent="-214313">
              <a:lnSpc>
                <a:spcPct val="150000"/>
              </a:lnSpc>
              <a:spcAft>
                <a:spcPts val="600"/>
              </a:spcAft>
            </a:pPr>
            <a:r>
              <a:rPr lang="en-US" sz="1800" b="1">
                <a:latin typeface="Arial" panose="020B0604020202020204" pitchFamily="34" charset="0"/>
                <a:cs typeface="Arial" panose="020B0604020202020204" pitchFamily="34" charset="0"/>
              </a:rPr>
              <a:t>Sensitization - </a:t>
            </a:r>
            <a:r>
              <a:rPr lang="en-US" sz="1800" b="0" i="0">
                <a:solidFill>
                  <a:srgbClr val="000000"/>
                </a:solidFill>
                <a:effectLst/>
                <a:latin typeface="Arial" panose="020B0604020202020204" pitchFamily="34" charset="0"/>
                <a:cs typeface="Arial" panose="020B0604020202020204" pitchFamily="34" charset="0"/>
              </a:rPr>
              <a:t>Adolescent feels different from others; may exhibit some cross-gender behaviors; tries to hide differences from others.</a:t>
            </a:r>
            <a:endParaRPr lang="en-US" sz="1800" b="1">
              <a:latin typeface="Arial" panose="020B0604020202020204" pitchFamily="34" charset="0"/>
              <a:cs typeface="Arial" panose="020B0604020202020204" pitchFamily="34" charset="0"/>
            </a:endParaRPr>
          </a:p>
          <a:p>
            <a:pPr marL="561975" lvl="0" indent="-214313">
              <a:lnSpc>
                <a:spcPct val="150000"/>
              </a:lnSpc>
              <a:spcAft>
                <a:spcPts val="600"/>
              </a:spcAft>
            </a:pPr>
            <a:r>
              <a:rPr lang="en-US" sz="1800" b="1">
                <a:latin typeface="Arial" panose="020B0604020202020204" pitchFamily="34" charset="0"/>
                <a:cs typeface="Arial" panose="020B0604020202020204" pitchFamily="34" charset="0"/>
              </a:rPr>
              <a:t>Identity Confusion - </a:t>
            </a:r>
            <a:r>
              <a:rPr lang="en-US" sz="1800" b="0" i="0">
                <a:solidFill>
                  <a:srgbClr val="000000"/>
                </a:solidFill>
                <a:effectLst/>
                <a:latin typeface="Arial" panose="020B0604020202020204" pitchFamily="34" charset="0"/>
                <a:cs typeface="Arial" panose="020B0604020202020204" pitchFamily="34" charset="0"/>
              </a:rPr>
              <a:t>Typically occurs in late adolescence; try to hide feelings one has for same gender; dates persons of other gender as a way to pass; denial, avoidance, and tries to repair oneself.</a:t>
            </a:r>
            <a:endParaRPr lang="en-US" sz="1800" b="1">
              <a:latin typeface="Arial" panose="020B0604020202020204" pitchFamily="34" charset="0"/>
              <a:cs typeface="Arial" panose="020B0604020202020204" pitchFamily="34" charset="0"/>
            </a:endParaRPr>
          </a:p>
          <a:p>
            <a:pPr marL="561975" lvl="0" indent="-214313">
              <a:lnSpc>
                <a:spcPct val="150000"/>
              </a:lnSpc>
              <a:spcAft>
                <a:spcPts val="600"/>
              </a:spcAft>
            </a:pPr>
            <a:r>
              <a:rPr lang="en-US" sz="1800" b="1">
                <a:latin typeface="Arial" panose="020B0604020202020204" pitchFamily="34" charset="0"/>
                <a:cs typeface="Arial" panose="020B0604020202020204" pitchFamily="34" charset="0"/>
              </a:rPr>
              <a:t>Identity Assumption - </a:t>
            </a:r>
            <a:r>
              <a:rPr lang="en-US" sz="1800" b="0" i="0">
                <a:solidFill>
                  <a:srgbClr val="000000"/>
                </a:solidFill>
                <a:effectLst/>
                <a:latin typeface="Arial" panose="020B0604020202020204" pitchFamily="34" charset="0"/>
                <a:cs typeface="Arial" panose="020B0604020202020204" pitchFamily="34" charset="0"/>
              </a:rPr>
              <a:t>Seeking connections with others in the gay community or identify themselves as gay.</a:t>
            </a:r>
            <a:endParaRPr lang="en-US" sz="1800" b="1">
              <a:latin typeface="Arial" panose="020B0604020202020204" pitchFamily="34" charset="0"/>
              <a:cs typeface="Arial" panose="020B0604020202020204" pitchFamily="34" charset="0"/>
            </a:endParaRPr>
          </a:p>
          <a:p>
            <a:pPr marL="561975" lvl="0" indent="-214313">
              <a:lnSpc>
                <a:spcPct val="150000"/>
              </a:lnSpc>
              <a:spcAft>
                <a:spcPts val="600"/>
              </a:spcAft>
            </a:pPr>
            <a:r>
              <a:rPr lang="en-US" sz="1800" b="1">
                <a:latin typeface="Arial" panose="020B0604020202020204" pitchFamily="34" charset="0"/>
                <a:cs typeface="Arial" panose="020B0604020202020204" pitchFamily="34" charset="0"/>
              </a:rPr>
              <a:t>Commitment - </a:t>
            </a:r>
            <a:r>
              <a:rPr lang="en-US" sz="1800" b="0" i="0">
                <a:solidFill>
                  <a:srgbClr val="000000"/>
                </a:solidFill>
                <a:effectLst/>
                <a:latin typeface="Arial" panose="020B0604020202020204" pitchFamily="34" charset="0"/>
                <a:cs typeface="Arial" panose="020B0604020202020204" pitchFamily="34" charset="0"/>
              </a:rPr>
              <a:t>Sexual orientation is integrated into the larger sense of self; begin to establish relationships with other gay persons.</a:t>
            </a:r>
            <a:endParaRPr lang="en-US" sz="180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C49FAA35-CF82-4C62-BBAA-2977F00373C6}" type="slidenum">
              <a:rPr lang="en-US" smtClean="0"/>
              <a:pPr/>
              <a:t>21</a:t>
            </a:fld>
            <a:endParaRPr lang="en-US"/>
          </a:p>
        </p:txBody>
      </p:sp>
    </p:spTree>
    <p:extLst>
      <p:ext uri="{BB962C8B-B14F-4D97-AF65-F5344CB8AC3E}">
        <p14:creationId xmlns:p14="http://schemas.microsoft.com/office/powerpoint/2010/main" val="3579068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14009" y="793376"/>
            <a:ext cx="8486238" cy="490675"/>
          </a:xfrm>
        </p:spPr>
        <p:txBody>
          <a:bodyPr/>
          <a:lstStyle/>
          <a:p>
            <a:r>
              <a:rPr lang="en-US">
                <a:solidFill>
                  <a:srgbClr val="002B5E"/>
                </a:solidFill>
                <a:latin typeface="Arial" panose="020B0604020202020204" pitchFamily="34" charset="0"/>
                <a:cs typeface="Arial" panose="020B0604020202020204" pitchFamily="34" charset="0"/>
              </a:rPr>
              <a:t>Developmental Models: Cass’ Model</a:t>
            </a:r>
          </a:p>
        </p:txBody>
      </p:sp>
      <p:sp>
        <p:nvSpPr>
          <p:cNvPr id="10" name="Content Placeholder 9"/>
          <p:cNvSpPr>
            <a:spLocks noGrp="1"/>
          </p:cNvSpPr>
          <p:nvPr>
            <p:ph idx="1"/>
          </p:nvPr>
        </p:nvSpPr>
        <p:spPr>
          <a:xfrm>
            <a:off x="0" y="1449421"/>
            <a:ext cx="9075906" cy="4896456"/>
          </a:xfrm>
        </p:spPr>
        <p:txBody>
          <a:bodyPr/>
          <a:lstStyle/>
          <a:p>
            <a:pPr marL="566738" lvl="0" indent="-219075">
              <a:lnSpc>
                <a:spcPct val="150000"/>
              </a:lnSpc>
              <a:spcBef>
                <a:spcPts val="0"/>
              </a:spcBef>
              <a:spcAft>
                <a:spcPts val="0"/>
              </a:spcAft>
            </a:pPr>
            <a:r>
              <a:rPr lang="en-US" sz="1800" b="1">
                <a:latin typeface="Arial" panose="020B0604020202020204" pitchFamily="34" charset="0"/>
                <a:cs typeface="Arial" panose="020B0604020202020204" pitchFamily="34" charset="0"/>
              </a:rPr>
              <a:t>Identity Confusion </a:t>
            </a:r>
            <a:r>
              <a:rPr lang="en-US" sz="1800">
                <a:latin typeface="Arial" panose="020B0604020202020204" pitchFamily="34" charset="0"/>
                <a:cs typeface="Arial" panose="020B0604020202020204" pitchFamily="34" charset="0"/>
              </a:rPr>
              <a:t>- </a:t>
            </a:r>
            <a:r>
              <a:rPr lang="en-US" sz="1800" i="0">
                <a:solidFill>
                  <a:srgbClr val="000000"/>
                </a:solidFill>
                <a:effectLst/>
                <a:latin typeface="Arial" panose="020B0604020202020204" pitchFamily="34" charset="0"/>
                <a:cs typeface="Arial" panose="020B0604020202020204" pitchFamily="34" charset="0"/>
              </a:rPr>
              <a:t>Not sure if gay or not, a growing awareness of being different. </a:t>
            </a:r>
            <a:endParaRPr lang="en-US" sz="1800">
              <a:latin typeface="Arial" panose="020B0604020202020204" pitchFamily="34" charset="0"/>
              <a:cs typeface="Arial" panose="020B0604020202020204" pitchFamily="34" charset="0"/>
            </a:endParaRPr>
          </a:p>
          <a:p>
            <a:pPr marL="566738" lvl="0" indent="-219075">
              <a:lnSpc>
                <a:spcPct val="150000"/>
              </a:lnSpc>
              <a:spcBef>
                <a:spcPts val="0"/>
              </a:spcBef>
              <a:spcAft>
                <a:spcPts val="0"/>
              </a:spcAft>
            </a:pPr>
            <a:r>
              <a:rPr lang="en-US" sz="1800" b="1">
                <a:latin typeface="Arial" panose="020B0604020202020204" pitchFamily="34" charset="0"/>
                <a:cs typeface="Arial" panose="020B0604020202020204" pitchFamily="34" charset="0"/>
              </a:rPr>
              <a:t>Identity Comparison </a:t>
            </a:r>
            <a:r>
              <a:rPr lang="en-US" sz="1800">
                <a:latin typeface="Arial" panose="020B0604020202020204" pitchFamily="34" charset="0"/>
                <a:cs typeface="Arial" panose="020B0604020202020204" pitchFamily="34" charset="0"/>
              </a:rPr>
              <a:t>- </a:t>
            </a:r>
            <a:r>
              <a:rPr lang="en-US" sz="1800" i="0">
                <a:solidFill>
                  <a:srgbClr val="000000"/>
                </a:solidFill>
                <a:effectLst/>
                <a:latin typeface="Arial" panose="020B0604020202020204" pitchFamily="34" charset="0"/>
                <a:cs typeface="Arial" panose="020B0604020202020204" pitchFamily="34" charset="0"/>
              </a:rPr>
              <a:t>Gathering information and establishing contact with persons who are gay. </a:t>
            </a:r>
            <a:endParaRPr lang="en-US" sz="1800">
              <a:latin typeface="Arial" panose="020B0604020202020204" pitchFamily="34" charset="0"/>
              <a:cs typeface="Arial" panose="020B0604020202020204" pitchFamily="34" charset="0"/>
            </a:endParaRPr>
          </a:p>
          <a:p>
            <a:pPr marL="566738" lvl="0" indent="-219075">
              <a:lnSpc>
                <a:spcPct val="150000"/>
              </a:lnSpc>
              <a:spcBef>
                <a:spcPts val="0"/>
              </a:spcBef>
              <a:spcAft>
                <a:spcPts val="0"/>
              </a:spcAft>
            </a:pPr>
            <a:r>
              <a:rPr lang="en-US" sz="1800" b="1">
                <a:latin typeface="Arial" panose="020B0604020202020204" pitchFamily="34" charset="0"/>
                <a:cs typeface="Arial" panose="020B0604020202020204" pitchFamily="34" charset="0"/>
              </a:rPr>
              <a:t>Identity Tolerance </a:t>
            </a:r>
            <a:r>
              <a:rPr lang="en-US" sz="1800">
                <a:latin typeface="Arial" panose="020B0604020202020204" pitchFamily="34" charset="0"/>
                <a:cs typeface="Arial" panose="020B0604020202020204" pitchFamily="34" charset="0"/>
              </a:rPr>
              <a:t>- </a:t>
            </a:r>
            <a:r>
              <a:rPr lang="en-US" sz="1800" i="0">
                <a:solidFill>
                  <a:srgbClr val="000000"/>
                </a:solidFill>
                <a:effectLst/>
                <a:latin typeface="Arial" panose="020B0604020202020204" pitchFamily="34" charset="0"/>
                <a:cs typeface="Arial" panose="020B0604020202020204" pitchFamily="34" charset="0"/>
              </a:rPr>
              <a:t>Probably am gay, but I am not sure that I want to be. </a:t>
            </a:r>
            <a:endParaRPr lang="en-US" sz="1800">
              <a:latin typeface="Arial" panose="020B0604020202020204" pitchFamily="34" charset="0"/>
              <a:cs typeface="Arial" panose="020B0604020202020204" pitchFamily="34" charset="0"/>
            </a:endParaRPr>
          </a:p>
          <a:p>
            <a:pPr marL="566738" lvl="0" indent="-219075">
              <a:lnSpc>
                <a:spcPct val="150000"/>
              </a:lnSpc>
              <a:spcBef>
                <a:spcPts val="0"/>
              </a:spcBef>
              <a:spcAft>
                <a:spcPts val="0"/>
              </a:spcAft>
            </a:pPr>
            <a:r>
              <a:rPr lang="en-US" sz="1800" b="1">
                <a:latin typeface="Arial" panose="020B0604020202020204" pitchFamily="34" charset="0"/>
                <a:cs typeface="Arial" panose="020B0604020202020204" pitchFamily="34" charset="0"/>
              </a:rPr>
              <a:t>Identity Acceptance </a:t>
            </a:r>
            <a:r>
              <a:rPr lang="en-US" sz="1800">
                <a:latin typeface="Arial" panose="020B0604020202020204" pitchFamily="34" charset="0"/>
                <a:cs typeface="Arial" panose="020B0604020202020204" pitchFamily="34" charset="0"/>
              </a:rPr>
              <a:t>- </a:t>
            </a:r>
            <a:r>
              <a:rPr lang="en-US" sz="1800" i="0">
                <a:solidFill>
                  <a:srgbClr val="000000"/>
                </a:solidFill>
                <a:effectLst/>
                <a:latin typeface="Arial" panose="020B0604020202020204" pitchFamily="34" charset="0"/>
                <a:cs typeface="Arial" panose="020B0604020202020204" pitchFamily="34" charset="0"/>
              </a:rPr>
              <a:t>Begin to feel validated; experiences conflict with heterosexist attitudes. </a:t>
            </a:r>
            <a:endParaRPr lang="en-US" sz="1800">
              <a:latin typeface="Arial" panose="020B0604020202020204" pitchFamily="34" charset="0"/>
              <a:cs typeface="Arial" panose="020B0604020202020204" pitchFamily="34" charset="0"/>
            </a:endParaRPr>
          </a:p>
          <a:p>
            <a:pPr marL="566738" lvl="0" indent="-219075">
              <a:lnSpc>
                <a:spcPct val="150000"/>
              </a:lnSpc>
              <a:spcBef>
                <a:spcPts val="0"/>
              </a:spcBef>
              <a:spcAft>
                <a:spcPts val="0"/>
              </a:spcAft>
            </a:pPr>
            <a:r>
              <a:rPr lang="en-US" sz="1800" b="1">
                <a:latin typeface="Arial" panose="020B0604020202020204" pitchFamily="34" charset="0"/>
                <a:cs typeface="Arial" panose="020B0604020202020204" pitchFamily="34" charset="0"/>
              </a:rPr>
              <a:t>Identity Pride </a:t>
            </a:r>
            <a:r>
              <a:rPr lang="en-US" sz="1800">
                <a:latin typeface="Arial" panose="020B0604020202020204" pitchFamily="34" charset="0"/>
                <a:cs typeface="Arial" panose="020B0604020202020204" pitchFamily="34" charset="0"/>
              </a:rPr>
              <a:t>- </a:t>
            </a:r>
            <a:r>
              <a:rPr lang="en-US" sz="1800" i="0">
                <a:solidFill>
                  <a:srgbClr val="000000"/>
                </a:solidFill>
                <a:effectLst/>
                <a:latin typeface="Arial" panose="020B0604020202020204" pitchFamily="34" charset="0"/>
                <a:cs typeface="Arial" panose="020B0604020202020204" pitchFamily="34" charset="0"/>
              </a:rPr>
              <a:t>Pride in one’s sexual orientation, begins to experience a sense of belonging. </a:t>
            </a:r>
            <a:endParaRPr lang="en-US" sz="1800">
              <a:latin typeface="Arial" panose="020B0604020202020204" pitchFamily="34" charset="0"/>
              <a:cs typeface="Arial" panose="020B0604020202020204" pitchFamily="34" charset="0"/>
            </a:endParaRPr>
          </a:p>
          <a:p>
            <a:pPr marL="566738" lvl="0" indent="-219075">
              <a:lnSpc>
                <a:spcPct val="150000"/>
              </a:lnSpc>
              <a:spcBef>
                <a:spcPts val="0"/>
              </a:spcBef>
              <a:spcAft>
                <a:spcPts val="0"/>
              </a:spcAft>
            </a:pPr>
            <a:r>
              <a:rPr lang="en-US" sz="1800" b="1">
                <a:latin typeface="Arial" panose="020B0604020202020204" pitchFamily="34" charset="0"/>
                <a:cs typeface="Arial" panose="020B0604020202020204" pitchFamily="34" charset="0"/>
              </a:rPr>
              <a:t>Identity Synthesis </a:t>
            </a:r>
            <a:r>
              <a:rPr lang="en-US" sz="1800">
                <a:latin typeface="Arial" panose="020B0604020202020204" pitchFamily="34" charset="0"/>
                <a:cs typeface="Arial" panose="020B0604020202020204" pitchFamily="34" charset="0"/>
              </a:rPr>
              <a:t>- </a:t>
            </a:r>
            <a:r>
              <a:rPr lang="en-US" sz="1800" b="0" i="0">
                <a:solidFill>
                  <a:srgbClr val="000000"/>
                </a:solidFill>
                <a:effectLst/>
                <a:latin typeface="Arial" panose="020B0604020202020204" pitchFamily="34" charset="0"/>
                <a:cs typeface="Arial" panose="020B0604020202020204" pitchFamily="34" charset="0"/>
              </a:rPr>
              <a:t>One’s sexual orientation becomes integrated in with other parts of one’s personality.</a:t>
            </a:r>
            <a:endParaRPr lang="en-US" sz="180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C49FAA35-CF82-4C62-BBAA-2977F00373C6}" type="slidenum">
              <a:rPr lang="en-US" smtClean="0"/>
              <a:pPr/>
              <a:t>22</a:t>
            </a:fld>
            <a:endParaRPr lang="en-US"/>
          </a:p>
        </p:txBody>
      </p:sp>
    </p:spTree>
    <p:extLst>
      <p:ext uri="{BB962C8B-B14F-4D97-AF65-F5344CB8AC3E}">
        <p14:creationId xmlns:p14="http://schemas.microsoft.com/office/powerpoint/2010/main" val="4028137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9CC1-EBB6-4262-8CAB-885867115F2B}"/>
              </a:ext>
            </a:extLst>
          </p:cNvPr>
          <p:cNvSpPr>
            <a:spLocks noGrp="1"/>
          </p:cNvSpPr>
          <p:nvPr>
            <p:ph type="title"/>
          </p:nvPr>
        </p:nvSpPr>
        <p:spPr/>
        <p:txBody>
          <a:bodyPr/>
          <a:lstStyle/>
          <a:p>
            <a:r>
              <a:rPr lang="en-US">
                <a:solidFill>
                  <a:srgbClr val="002B5E"/>
                </a:solidFill>
                <a:latin typeface="Arial" panose="020B0604020202020204" pitchFamily="34" charset="0"/>
                <a:cs typeface="Arial" panose="020B0604020202020204" pitchFamily="34" charset="0"/>
              </a:rPr>
              <a:t>As Told by LGBTQ Youth</a:t>
            </a:r>
          </a:p>
        </p:txBody>
      </p:sp>
      <p:sp>
        <p:nvSpPr>
          <p:cNvPr id="3" name="Content Placeholder 2">
            <a:extLst>
              <a:ext uri="{FF2B5EF4-FFF2-40B4-BE49-F238E27FC236}">
                <a16:creationId xmlns:a16="http://schemas.microsoft.com/office/drawing/2014/main" id="{6C5E63E8-7B55-4DE7-A5F4-07F0D1E25655}"/>
              </a:ext>
            </a:extLst>
          </p:cNvPr>
          <p:cNvSpPr>
            <a:spLocks noGrp="1"/>
          </p:cNvSpPr>
          <p:nvPr>
            <p:ph idx="1"/>
          </p:nvPr>
        </p:nvSpPr>
        <p:spPr>
          <a:xfrm>
            <a:off x="291830" y="1464592"/>
            <a:ext cx="8628433" cy="4881284"/>
          </a:xfrm>
        </p:spPr>
        <p:txBody>
          <a:bodyPr/>
          <a:lstStyle/>
          <a:p>
            <a:pPr algn="ctr" rtl="0" fontAlgn="base">
              <a:spcBef>
                <a:spcPts val="0"/>
              </a:spcBef>
              <a:spcAft>
                <a:spcPts val="1200"/>
              </a:spcAft>
            </a:pPr>
            <a:r>
              <a:rPr lang="en-US" sz="1800" b="0" i="0">
                <a:solidFill>
                  <a:srgbClr val="000000"/>
                </a:solidFill>
                <a:effectLst/>
                <a:latin typeface="Arial" panose="020B0604020202020204" pitchFamily="34" charset="0"/>
                <a:cs typeface="Arial" panose="020B0604020202020204" pitchFamily="34" charset="0"/>
              </a:rPr>
              <a:t>“I thought I was destined to a life of perversity, sickness, loneliness, and eternal damnation. I can still remember the pain that made me want to die.” </a:t>
            </a:r>
          </a:p>
          <a:p>
            <a:pPr algn="ctr" rtl="0" fontAlgn="base">
              <a:spcBef>
                <a:spcPts val="0"/>
              </a:spcBef>
              <a:spcAft>
                <a:spcPts val="1200"/>
              </a:spcAft>
            </a:pPr>
            <a:r>
              <a:rPr lang="en-US" sz="1800" b="0" i="0">
                <a:solidFill>
                  <a:srgbClr val="000000"/>
                </a:solidFill>
                <a:effectLst/>
                <a:latin typeface="Arial" panose="020B0604020202020204" pitchFamily="34" charset="0"/>
                <a:cs typeface="Arial" panose="020B0604020202020204" pitchFamily="34" charset="0"/>
              </a:rPr>
              <a:t>“It was the love of a totally accepting grandmother that helped teach me I was okay.” </a:t>
            </a:r>
          </a:p>
          <a:p>
            <a:pPr algn="ctr" rtl="0" fontAlgn="base">
              <a:spcBef>
                <a:spcPts val="0"/>
              </a:spcBef>
              <a:spcAft>
                <a:spcPts val="1200"/>
              </a:spcAft>
            </a:pPr>
            <a:r>
              <a:rPr lang="en-US" sz="1800" b="0" i="0">
                <a:solidFill>
                  <a:srgbClr val="000000"/>
                </a:solidFill>
                <a:effectLst/>
                <a:latin typeface="Arial" panose="020B0604020202020204" pitchFamily="34" charset="0"/>
                <a:cs typeface="Arial" panose="020B0604020202020204" pitchFamily="34" charset="0"/>
              </a:rPr>
              <a:t>“On TV it was always male/female. But being straight, doing what everyone else was doing; didn’t seem natural. That wasn’t what felt healthy for me.” </a:t>
            </a:r>
          </a:p>
          <a:p>
            <a:pPr algn="ctr" rtl="0" fontAlgn="base">
              <a:spcBef>
                <a:spcPts val="0"/>
              </a:spcBef>
              <a:spcAft>
                <a:spcPts val="1200"/>
              </a:spcAft>
            </a:pPr>
            <a:r>
              <a:rPr lang="en-US" sz="1800" b="0" i="0">
                <a:solidFill>
                  <a:srgbClr val="000000"/>
                </a:solidFill>
                <a:effectLst/>
                <a:latin typeface="Arial" panose="020B0604020202020204" pitchFamily="34" charset="0"/>
                <a:cs typeface="Arial" panose="020B0604020202020204" pitchFamily="34" charset="0"/>
              </a:rPr>
              <a:t>“Earlier, I could push off the emotions and say, ‘He’s just a good friend.’ But in sixth grade, I remember being sexually attracted to boys in my class…you can’t deny the sexual attractions.” </a:t>
            </a:r>
          </a:p>
          <a:p>
            <a:pPr algn="ctr" rtl="0" fontAlgn="base">
              <a:spcBef>
                <a:spcPts val="0"/>
              </a:spcBef>
              <a:spcAft>
                <a:spcPts val="1200"/>
              </a:spcAft>
            </a:pPr>
            <a:r>
              <a:rPr lang="en-US" sz="1800" b="0" i="0">
                <a:solidFill>
                  <a:srgbClr val="000000"/>
                </a:solidFill>
                <a:effectLst/>
                <a:latin typeface="Arial" panose="020B0604020202020204" pitchFamily="34" charset="0"/>
                <a:cs typeface="Arial" panose="020B0604020202020204" pitchFamily="34" charset="0"/>
              </a:rPr>
              <a:t>“I always was gay, but I did everything possible to prove I was heterosexual. That was painful for everyone.” </a:t>
            </a:r>
          </a:p>
          <a:p>
            <a:pPr algn="ctr" rtl="0" fontAlgn="base">
              <a:spcBef>
                <a:spcPts val="0"/>
              </a:spcBef>
              <a:spcAft>
                <a:spcPts val="1200"/>
              </a:spcAft>
            </a:pPr>
            <a:r>
              <a:rPr lang="en-US" sz="1800" b="0" i="0">
                <a:solidFill>
                  <a:srgbClr val="000000"/>
                </a:solidFill>
                <a:effectLst/>
                <a:latin typeface="Arial" panose="020B0604020202020204" pitchFamily="34" charset="0"/>
                <a:cs typeface="Arial" panose="020B0604020202020204" pitchFamily="34" charset="0"/>
              </a:rPr>
              <a:t>“I went through hell because there was no one for me to talk to. I had these feelings, and I couldn’t explain them…but they hurt, and I needed someone to talk to. I never got that, and I needed it.” </a:t>
            </a:r>
          </a:p>
        </p:txBody>
      </p:sp>
      <p:sp>
        <p:nvSpPr>
          <p:cNvPr id="4" name="Slide Number Placeholder 3">
            <a:extLst>
              <a:ext uri="{FF2B5EF4-FFF2-40B4-BE49-F238E27FC236}">
                <a16:creationId xmlns:a16="http://schemas.microsoft.com/office/drawing/2014/main" id="{7ABA6578-2A5B-48BF-B29A-0C6036EFAE6E}"/>
              </a:ext>
            </a:extLst>
          </p:cNvPr>
          <p:cNvSpPr>
            <a:spLocks noGrp="1"/>
          </p:cNvSpPr>
          <p:nvPr>
            <p:ph type="sldNum" sz="quarter" idx="11"/>
          </p:nvPr>
        </p:nvSpPr>
        <p:spPr/>
        <p:txBody>
          <a:bodyPr/>
          <a:lstStyle/>
          <a:p>
            <a:pPr>
              <a:defRPr/>
            </a:pPr>
            <a:fld id="{8E0BD697-C650-4553-8269-3DAFA0DE6DB9}" type="slidenum">
              <a:rPr lang="en-US" smtClean="0"/>
              <a:pPr>
                <a:defRPr/>
              </a:pPr>
              <a:t>23</a:t>
            </a:fld>
            <a:endParaRPr lang="en-US">
              <a:latin typeface="Arial" charset="0"/>
            </a:endParaRPr>
          </a:p>
        </p:txBody>
      </p:sp>
    </p:spTree>
    <p:extLst>
      <p:ext uri="{BB962C8B-B14F-4D97-AF65-F5344CB8AC3E}">
        <p14:creationId xmlns:p14="http://schemas.microsoft.com/office/powerpoint/2010/main" val="169557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panose="020B0604020202020204" pitchFamily="34" charset="0"/>
                <a:cs typeface="Arial" panose="020B0604020202020204" pitchFamily="34" charset="0"/>
              </a:rPr>
              <a:t>Risk Factors</a:t>
            </a:r>
          </a:p>
        </p:txBody>
      </p:sp>
      <p:sp>
        <p:nvSpPr>
          <p:cNvPr id="10" name="Content Placeholder 9"/>
          <p:cNvSpPr>
            <a:spLocks noGrp="1"/>
          </p:cNvSpPr>
          <p:nvPr>
            <p:ph idx="1"/>
          </p:nvPr>
        </p:nvSpPr>
        <p:spPr>
          <a:xfrm>
            <a:off x="470645" y="1385047"/>
            <a:ext cx="8247888" cy="4960829"/>
          </a:xfrm>
        </p:spPr>
        <p:txBody>
          <a:bodyPr/>
          <a:lstStyle/>
          <a:p>
            <a:pPr marL="0" indent="0">
              <a:buNone/>
            </a:pPr>
            <a:r>
              <a:rPr lang="en-US" sz="2400" b="1">
                <a:latin typeface="Arial" panose="020B0604020202020204" pitchFamily="34" charset="0"/>
                <a:cs typeface="Arial" panose="020B0604020202020204" pitchFamily="34" charset="0"/>
              </a:rPr>
              <a:t>Some of the many risk factors for</a:t>
            </a:r>
            <a:r>
              <a:rPr lang="en-US" sz="2400">
                <a:latin typeface="Arial" panose="020B0604020202020204" pitchFamily="34" charset="0"/>
                <a:cs typeface="Arial" panose="020B0604020202020204" pitchFamily="34" charset="0"/>
              </a:rPr>
              <a:t> </a:t>
            </a:r>
            <a:r>
              <a:rPr lang="en-US" sz="2400" b="1">
                <a:latin typeface="Arial" panose="020B0604020202020204" pitchFamily="34" charset="0"/>
                <a:cs typeface="Arial" panose="020B0604020202020204" pitchFamily="34" charset="0"/>
              </a:rPr>
              <a:t>LGBTQ youth include:</a:t>
            </a:r>
            <a:endParaRPr lang="en-US" sz="240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C49FAA35-CF82-4C62-BBAA-2977F00373C6}" type="slidenum">
              <a:rPr lang="en-US" smtClean="0"/>
              <a:pPr/>
              <a:t>24</a:t>
            </a:fld>
            <a:endParaRPr lang="en-US"/>
          </a:p>
        </p:txBody>
      </p:sp>
      <p:pic>
        <p:nvPicPr>
          <p:cNvPr id="2" name="Picture 1" descr="Word cloud: exclusion, harassment, school problems, family difficulties, mental health issues, sexual health, discrimination, isolation, assault, HIV, AIDS, rejection, homelessness, physical emotional abuse, suicide, substance use, bullying"/>
          <p:cNvPicPr>
            <a:picLocks noChangeAspect="1"/>
          </p:cNvPicPr>
          <p:nvPr/>
        </p:nvPicPr>
        <p:blipFill rotWithShape="1">
          <a:blip r:embed="rId3">
            <a:extLst>
              <a:ext uri="{28A0092B-C50C-407E-A947-70E740481C1C}">
                <a14:useLocalDpi xmlns:a14="http://schemas.microsoft.com/office/drawing/2010/main" val="0"/>
              </a:ext>
            </a:extLst>
          </a:blip>
          <a:srcRect t="12405" b="12702"/>
          <a:stretch/>
        </p:blipFill>
        <p:spPr>
          <a:xfrm>
            <a:off x="806788" y="2251172"/>
            <a:ext cx="7734300" cy="3716594"/>
          </a:xfrm>
          <a:prstGeom prst="rect">
            <a:avLst/>
          </a:prstGeom>
        </p:spPr>
      </p:pic>
    </p:spTree>
    <p:extLst>
      <p:ext uri="{BB962C8B-B14F-4D97-AF65-F5344CB8AC3E}">
        <p14:creationId xmlns:p14="http://schemas.microsoft.com/office/powerpoint/2010/main" val="3620351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panose="020B0604020202020204" pitchFamily="34" charset="0"/>
                <a:cs typeface="Arial" panose="020B0604020202020204" pitchFamily="34" charset="0"/>
              </a:rPr>
              <a:t>Strategies</a:t>
            </a:r>
          </a:p>
        </p:txBody>
      </p:sp>
      <p:sp>
        <p:nvSpPr>
          <p:cNvPr id="10" name="Content Placeholder 9"/>
          <p:cNvSpPr>
            <a:spLocks noGrp="1"/>
          </p:cNvSpPr>
          <p:nvPr>
            <p:ph idx="1"/>
          </p:nvPr>
        </p:nvSpPr>
        <p:spPr/>
        <p:txBody>
          <a:bodyPr/>
          <a:lstStyle/>
          <a:p>
            <a:pPr marL="0" indent="0">
              <a:lnSpc>
                <a:spcPct val="150000"/>
              </a:lnSpc>
              <a:buNone/>
            </a:pPr>
            <a:r>
              <a:rPr lang="en-US" sz="2400" b="1">
                <a:latin typeface="Arial" panose="020B0604020202020204" pitchFamily="34" charset="0"/>
                <a:cs typeface="Arial" panose="020B0604020202020204" pitchFamily="34" charset="0"/>
              </a:rPr>
              <a:t>Identify strategies to support LGBTQ youth:</a:t>
            </a:r>
            <a:endParaRPr lang="en-US" sz="2400">
              <a:latin typeface="Arial" panose="020B0604020202020204" pitchFamily="34" charset="0"/>
              <a:cs typeface="Arial" panose="020B0604020202020204" pitchFamily="34" charset="0"/>
            </a:endParaRPr>
          </a:p>
          <a:p>
            <a:pPr marL="1146175" indent="-282575">
              <a:lnSpc>
                <a:spcPct val="150000"/>
              </a:lnSpc>
            </a:pPr>
            <a:r>
              <a:rPr lang="en-US" sz="2400">
                <a:latin typeface="Arial" panose="020B0604020202020204" pitchFamily="34" charset="0"/>
                <a:cs typeface="Arial" panose="020B0604020202020204" pitchFamily="34" charset="0"/>
              </a:rPr>
              <a:t>Personally</a:t>
            </a:r>
          </a:p>
          <a:p>
            <a:pPr marL="1146175" indent="-282575">
              <a:lnSpc>
                <a:spcPct val="150000"/>
              </a:lnSpc>
            </a:pPr>
            <a:r>
              <a:rPr lang="en-US" sz="2400">
                <a:latin typeface="Arial" panose="020B0604020202020204" pitchFamily="34" charset="0"/>
                <a:cs typeface="Arial" panose="020B0604020202020204" pitchFamily="34" charset="0"/>
              </a:rPr>
              <a:t>Individually</a:t>
            </a:r>
          </a:p>
          <a:p>
            <a:pPr marL="1146175" indent="-282575">
              <a:lnSpc>
                <a:spcPct val="150000"/>
              </a:lnSpc>
            </a:pPr>
            <a:r>
              <a:rPr lang="en-US" sz="2400">
                <a:latin typeface="Arial" panose="020B0604020202020204" pitchFamily="34" charset="0"/>
                <a:cs typeface="Arial" panose="020B0604020202020204" pitchFamily="34" charset="0"/>
              </a:rPr>
              <a:t>Professionally</a:t>
            </a:r>
          </a:p>
          <a:p>
            <a:pPr marL="1146175" indent="-282575">
              <a:lnSpc>
                <a:spcPct val="150000"/>
              </a:lnSpc>
            </a:pPr>
            <a:r>
              <a:rPr lang="en-US" sz="2400">
                <a:latin typeface="Arial" panose="020B0604020202020204" pitchFamily="34" charset="0"/>
                <a:cs typeface="Arial" panose="020B0604020202020204" pitchFamily="34" charset="0"/>
              </a:rPr>
              <a:t>As a group or agency</a:t>
            </a:r>
          </a:p>
        </p:txBody>
      </p:sp>
      <p:sp>
        <p:nvSpPr>
          <p:cNvPr id="6" name="Slide Number Placeholder 5"/>
          <p:cNvSpPr>
            <a:spLocks noGrp="1"/>
          </p:cNvSpPr>
          <p:nvPr>
            <p:ph type="sldNum" sz="quarter" idx="11"/>
          </p:nvPr>
        </p:nvSpPr>
        <p:spPr/>
        <p:txBody>
          <a:bodyPr/>
          <a:lstStyle/>
          <a:p>
            <a:fld id="{C49FAA35-CF82-4C62-BBAA-2977F00373C6}" type="slidenum">
              <a:rPr lang="en-US" smtClean="0"/>
              <a:pPr/>
              <a:t>25</a:t>
            </a:fld>
            <a:endParaRPr lang="en-US"/>
          </a:p>
        </p:txBody>
      </p:sp>
    </p:spTree>
    <p:extLst>
      <p:ext uri="{BB962C8B-B14F-4D97-AF65-F5344CB8AC3E}">
        <p14:creationId xmlns:p14="http://schemas.microsoft.com/office/powerpoint/2010/main" val="317803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4727" y="793376"/>
            <a:ext cx="8515520" cy="591671"/>
          </a:xfrm>
        </p:spPr>
        <p:txBody>
          <a:bodyPr/>
          <a:lstStyle/>
          <a:p>
            <a:r>
              <a:rPr lang="en-US">
                <a:solidFill>
                  <a:srgbClr val="002B5E"/>
                </a:solidFill>
                <a:latin typeface="Arial" panose="020B0604020202020204" pitchFamily="34" charset="0"/>
                <a:cs typeface="Arial" panose="020B0604020202020204" pitchFamily="34" charset="0"/>
              </a:rPr>
              <a:t>Standup Quote</a:t>
            </a:r>
          </a:p>
        </p:txBody>
      </p:sp>
      <p:sp>
        <p:nvSpPr>
          <p:cNvPr id="10" name="Content Placeholder 9"/>
          <p:cNvSpPr>
            <a:spLocks noGrp="1"/>
          </p:cNvSpPr>
          <p:nvPr>
            <p:ph idx="1"/>
          </p:nvPr>
        </p:nvSpPr>
        <p:spPr>
          <a:xfrm>
            <a:off x="184727" y="1385048"/>
            <a:ext cx="8774546" cy="4600116"/>
          </a:xfrm>
          <a:ln w="101600" cmpd="thickThin">
            <a:solidFill>
              <a:srgbClr val="948151"/>
            </a:solidFill>
          </a:ln>
        </p:spPr>
        <p:txBody>
          <a:bodyPr/>
          <a:lstStyle/>
          <a:p>
            <a:pPr marL="0" indent="0" algn="ctr">
              <a:lnSpc>
                <a:spcPct val="200000"/>
              </a:lnSpc>
              <a:buNone/>
            </a:pPr>
            <a:r>
              <a:rPr lang="en-US" sz="2000">
                <a:latin typeface="Arial" panose="020B0604020202020204" pitchFamily="34" charset="0"/>
                <a:cs typeface="Arial" panose="020B0604020202020204" pitchFamily="34" charset="0"/>
              </a:rPr>
              <a:t>“In Germany they first came for the Communists and I didn’t speak up because I wasn’t a Communist. Then they came for the Jews, and I didn’t speak up because I wasn’t a Jew. Then they came for the trade Unionists, and I didn’t speak up because I wasn’t a trade unionist. Then they came for the Catholics, and I didn’t speak up because I was a Protestant. Then they came for me - and by that time no one was left to speak up.”</a:t>
            </a:r>
          </a:p>
          <a:p>
            <a:pPr marL="0" indent="0" algn="r">
              <a:lnSpc>
                <a:spcPct val="200000"/>
              </a:lnSpc>
              <a:buNone/>
            </a:pPr>
            <a:r>
              <a:rPr lang="en-US" sz="2000">
                <a:latin typeface="Arial" panose="020B0604020202020204" pitchFamily="34" charset="0"/>
                <a:cs typeface="Arial" panose="020B0604020202020204" pitchFamily="34" charset="0"/>
              </a:rPr>
              <a:t>--Pastor Martin </a:t>
            </a:r>
            <a:r>
              <a:rPr lang="en-US" sz="2000" err="1">
                <a:latin typeface="Arial" panose="020B0604020202020204" pitchFamily="34" charset="0"/>
                <a:cs typeface="Arial" panose="020B0604020202020204" pitchFamily="34" charset="0"/>
              </a:rPr>
              <a:t>Niemöller</a:t>
            </a:r>
            <a:endParaRPr lang="en-US" sz="200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C49FAA35-CF82-4C62-BBAA-2977F00373C6}" type="slidenum">
              <a:rPr lang="en-US" smtClean="0"/>
              <a:pPr/>
              <a:t>26</a:t>
            </a:fld>
            <a:endParaRPr lang="en-US"/>
          </a:p>
        </p:txBody>
      </p:sp>
    </p:spTree>
    <p:extLst>
      <p:ext uri="{BB962C8B-B14F-4D97-AF65-F5344CB8AC3E}">
        <p14:creationId xmlns:p14="http://schemas.microsoft.com/office/powerpoint/2010/main" val="224742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panose="020B0604020202020204" pitchFamily="34" charset="0"/>
                <a:cs typeface="Arial" panose="020B0604020202020204" pitchFamily="34" charset="0"/>
              </a:rPr>
              <a:t>Conclusions and Evaluations</a:t>
            </a:r>
          </a:p>
        </p:txBody>
      </p:sp>
      <p:pic>
        <p:nvPicPr>
          <p:cNvPr id="5122" name="Picture 2" descr="image of book"/>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04237" y="1384263"/>
            <a:ext cx="2125975" cy="191574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1"/>
          </p:nvPr>
        </p:nvSpPr>
        <p:spPr/>
        <p:txBody>
          <a:bodyPr/>
          <a:lstStyle/>
          <a:p>
            <a:fld id="{C49FAA35-CF82-4C62-BBAA-2977F00373C6}" type="slidenum">
              <a:rPr lang="en-US" smtClean="0"/>
              <a:pPr/>
              <a:t>27</a:t>
            </a:fld>
            <a:endParaRPr lang="en-US"/>
          </a:p>
        </p:txBody>
      </p:sp>
      <p:sp>
        <p:nvSpPr>
          <p:cNvPr id="2" name="TextBox 1">
            <a:extLst>
              <a:ext uri="{FF2B5EF4-FFF2-40B4-BE49-F238E27FC236}">
                <a16:creationId xmlns:a16="http://schemas.microsoft.com/office/drawing/2014/main" id="{EB5756E6-055B-058C-4998-A8A01DC50F30}"/>
              </a:ext>
            </a:extLst>
          </p:cNvPr>
          <p:cNvSpPr txBox="1"/>
          <p:nvPr/>
        </p:nvSpPr>
        <p:spPr>
          <a:xfrm>
            <a:off x="470647" y="3557993"/>
            <a:ext cx="8467199" cy="2816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sz="1800" dirty="0">
                <a:latin typeface="Arial"/>
                <a:ea typeface="ＭＳ Ｐゴシック"/>
                <a:cs typeface="Arial"/>
              </a:rPr>
              <a:t>References: </a:t>
            </a:r>
            <a:r>
              <a:rPr lang="en-US" sz="1800" b="1" dirty="0">
                <a:latin typeface="Arial"/>
                <a:ea typeface="ＭＳ Ｐゴシック"/>
                <a:cs typeface="Arial"/>
              </a:rPr>
              <a:t>http://www.pacwrc.pitt.edu/Curriculum/ under 202: LGBTQ Youth in the Child Welfare System</a:t>
            </a:r>
            <a:r>
              <a:rPr lang="en-US" sz="1800" dirty="0">
                <a:latin typeface="Arial"/>
                <a:ea typeface="ＭＳ Ｐゴシック"/>
                <a:cs typeface="Arial"/>
              </a:rPr>
              <a:t> </a:t>
            </a:r>
            <a:r>
              <a:rPr lang="en-US" sz="1800" b="1" dirty="0">
                <a:latin typeface="Arial"/>
                <a:ea typeface="ＭＳ Ｐゴシック"/>
                <a:cs typeface="Arial"/>
                <a:hlinkClick r:id="rId4"/>
              </a:rPr>
              <a:t>Handout #7 (References)</a:t>
            </a:r>
            <a:endParaRPr lang="en-US" sz="1800" dirty="0">
              <a:latin typeface="Arial"/>
              <a:ea typeface="ＭＳ Ｐゴシック"/>
              <a:cs typeface="Arial"/>
            </a:endParaRPr>
          </a:p>
          <a:p>
            <a:pPr marL="285750" indent="-285750">
              <a:spcAft>
                <a:spcPts val="600"/>
              </a:spcAft>
              <a:buFont typeface="Arial"/>
              <a:buChar char="•"/>
            </a:pPr>
            <a:r>
              <a:rPr lang="en-US" sz="1800" dirty="0">
                <a:latin typeface="Arial"/>
                <a:ea typeface="ＭＳ Ｐゴシック"/>
                <a:cs typeface="Arial"/>
              </a:rPr>
              <a:t>LGBTQ Resource Manual: </a:t>
            </a:r>
            <a:r>
              <a:rPr lang="en-US" sz="1800" b="1" dirty="0">
                <a:latin typeface="Arial"/>
                <a:ea typeface="ＭＳ Ｐゴシック"/>
                <a:cs typeface="Arial"/>
              </a:rPr>
              <a:t>http://www.pacwrc.pitt.edu/Curriculum/ under 202: LGBTQ Youth in the Child Welfare System</a:t>
            </a:r>
            <a:r>
              <a:rPr lang="en-US" sz="1800" dirty="0">
                <a:latin typeface="Arial"/>
                <a:ea typeface="ＭＳ Ｐゴシック"/>
                <a:cs typeface="Arial"/>
              </a:rPr>
              <a:t>, Appendices, </a:t>
            </a:r>
            <a:r>
              <a:rPr lang="en-US" sz="1800" b="1" dirty="0">
                <a:latin typeface="Arial"/>
                <a:ea typeface="ＭＳ Ｐゴシック"/>
                <a:cs typeface="Arial"/>
                <a:hlinkClick r:id="rId5"/>
              </a:rPr>
              <a:t>Appendix #1</a:t>
            </a:r>
            <a:r>
              <a:rPr lang="en-US" sz="1800" b="1" dirty="0">
                <a:latin typeface="Arial"/>
                <a:ea typeface="ＭＳ Ｐゴシック"/>
                <a:cs typeface="Arial"/>
              </a:rPr>
              <a:t> </a:t>
            </a:r>
          </a:p>
          <a:p>
            <a:pPr marL="285750" indent="-285750">
              <a:spcAft>
                <a:spcPts val="600"/>
              </a:spcAft>
              <a:buFont typeface="Arial" panose="020B0604020202020204" pitchFamily="34" charset="0"/>
              <a:buChar char="•"/>
            </a:pPr>
            <a:r>
              <a:rPr lang="en-US" sz="1800" dirty="0"/>
              <a:t>Toolkit to Support Child Welfare Agencies in Serving LGBTQ Youth, Children, and Families </a:t>
            </a:r>
            <a:r>
              <a:rPr lang="en-US" sz="1800" b="1" dirty="0">
                <a:latin typeface="Arial"/>
                <a:ea typeface="ＭＳ Ｐゴシック"/>
                <a:cs typeface="Arial"/>
              </a:rPr>
              <a:t>http://www.pacwrc.pitt.edu/Curriculum/ under 202: LGBTQ Youth in the Child Welfare System</a:t>
            </a:r>
            <a:r>
              <a:rPr lang="en-US" sz="1800" dirty="0">
                <a:latin typeface="Arial"/>
                <a:ea typeface="ＭＳ Ｐゴシック"/>
                <a:cs typeface="Arial"/>
              </a:rPr>
              <a:t>, Appendices</a:t>
            </a:r>
            <a:r>
              <a:rPr lang="en-US" sz="1800" dirty="0"/>
              <a:t> </a:t>
            </a:r>
            <a:r>
              <a:rPr lang="en-US" sz="1800" b="1" dirty="0">
                <a:hlinkClick r:id="rId6"/>
              </a:rPr>
              <a:t>Appendix #5</a:t>
            </a:r>
            <a:br>
              <a:rPr lang="en-US" dirty="0"/>
            </a:br>
            <a:endParaRPr lang="en-US" sz="1800" dirty="0">
              <a:cs typeface="Arial"/>
            </a:endParaRPr>
          </a:p>
          <a:p>
            <a:endParaRPr lang="en-US" sz="1800" dirty="0">
              <a:latin typeface="Arial"/>
              <a:ea typeface="ＭＳ Ｐゴシック"/>
              <a:cs typeface="Arial"/>
            </a:endParaRPr>
          </a:p>
        </p:txBody>
      </p:sp>
    </p:spTree>
    <p:extLst>
      <p:ext uri="{BB962C8B-B14F-4D97-AF65-F5344CB8AC3E}">
        <p14:creationId xmlns:p14="http://schemas.microsoft.com/office/powerpoint/2010/main" val="402908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panose="020B0604020202020204" pitchFamily="34" charset="0"/>
                <a:cs typeface="Arial" panose="020B0604020202020204" pitchFamily="34" charset="0"/>
              </a:rPr>
              <a:t>Learning Objectives (1 of 2) </a:t>
            </a:r>
          </a:p>
        </p:txBody>
      </p:sp>
      <p:sp>
        <p:nvSpPr>
          <p:cNvPr id="10" name="Content Placeholder 9"/>
          <p:cNvSpPr>
            <a:spLocks noGrp="1"/>
          </p:cNvSpPr>
          <p:nvPr>
            <p:ph idx="1"/>
          </p:nvPr>
        </p:nvSpPr>
        <p:spPr/>
        <p:txBody>
          <a:bodyPr/>
          <a:lstStyle/>
          <a:p>
            <a:pPr lvl="0">
              <a:lnSpc>
                <a:spcPct val="150000"/>
              </a:lnSpc>
              <a:spcBef>
                <a:spcPts val="0"/>
              </a:spcBef>
              <a:spcAft>
                <a:spcPts val="600"/>
              </a:spcAft>
            </a:pPr>
            <a:r>
              <a:rPr lang="en-US" sz="2000">
                <a:latin typeface="Arial" panose="020B0604020202020204" pitchFamily="34" charset="0"/>
                <a:cs typeface="Arial" panose="020B0604020202020204" pitchFamily="34" charset="0"/>
              </a:rPr>
              <a:t>Recognize the prevalence of LGBTQ youth and knowledge of the issues and health disparities facing these youth</a:t>
            </a:r>
          </a:p>
          <a:p>
            <a:pPr lvl="0">
              <a:lnSpc>
                <a:spcPct val="150000"/>
              </a:lnSpc>
              <a:spcBef>
                <a:spcPts val="0"/>
              </a:spcBef>
              <a:spcAft>
                <a:spcPts val="600"/>
              </a:spcAft>
            </a:pPr>
            <a:r>
              <a:rPr lang="en-US" sz="2000">
                <a:latin typeface="Arial" panose="020B0604020202020204" pitchFamily="34" charset="0"/>
                <a:cs typeface="Arial" panose="020B0604020202020204" pitchFamily="34" charset="0"/>
              </a:rPr>
              <a:t>Describe the differences between gender identity, gender role, sexual orientation and sexual behavior, and will be able to correctly use these and other sexual minority terms</a:t>
            </a:r>
          </a:p>
          <a:p>
            <a:pPr lvl="0">
              <a:lnSpc>
                <a:spcPct val="150000"/>
              </a:lnSpc>
              <a:spcBef>
                <a:spcPts val="0"/>
              </a:spcBef>
              <a:spcAft>
                <a:spcPts val="600"/>
              </a:spcAft>
            </a:pPr>
            <a:r>
              <a:rPr lang="en-US" sz="2000">
                <a:latin typeface="Arial" panose="020B0604020202020204" pitchFamily="34" charset="0"/>
                <a:cs typeface="Arial" panose="020B0604020202020204" pitchFamily="34" charset="0"/>
              </a:rPr>
              <a:t>Define and cite examples of homophobia and heterosexism and understand the impact that these issues have on LGBTQ youth</a:t>
            </a:r>
          </a:p>
          <a:p>
            <a:pPr marL="0" indent="0">
              <a:lnSpc>
                <a:spcPct val="150000"/>
              </a:lnSpc>
              <a:spcBef>
                <a:spcPts val="0"/>
              </a:spcBef>
              <a:spcAft>
                <a:spcPts val="600"/>
              </a:spcAft>
              <a:buNone/>
            </a:pPr>
            <a:endParaRPr lang="en-US" sz="200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C49FAA35-CF82-4C62-BBAA-2977F00373C6}" type="slidenum">
              <a:rPr lang="en-US" smtClean="0"/>
              <a:pPr/>
              <a:t>3</a:t>
            </a:fld>
            <a:endParaRPr lang="en-US"/>
          </a:p>
        </p:txBody>
      </p:sp>
    </p:spTree>
    <p:extLst>
      <p:ext uri="{BB962C8B-B14F-4D97-AF65-F5344CB8AC3E}">
        <p14:creationId xmlns:p14="http://schemas.microsoft.com/office/powerpoint/2010/main" val="45899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panose="020B0604020202020204" pitchFamily="34" charset="0"/>
                <a:cs typeface="Arial" panose="020B0604020202020204" pitchFamily="34" charset="0"/>
              </a:rPr>
              <a:t>Learning Objectives (2 of 2)</a:t>
            </a:r>
          </a:p>
        </p:txBody>
      </p:sp>
      <p:sp>
        <p:nvSpPr>
          <p:cNvPr id="10" name="Content Placeholder 9"/>
          <p:cNvSpPr>
            <a:spLocks noGrp="1"/>
          </p:cNvSpPr>
          <p:nvPr>
            <p:ph idx="1"/>
          </p:nvPr>
        </p:nvSpPr>
        <p:spPr/>
        <p:txBody>
          <a:bodyPr/>
          <a:lstStyle/>
          <a:p>
            <a:pPr lvl="0">
              <a:lnSpc>
                <a:spcPct val="150000"/>
              </a:lnSpc>
              <a:spcBef>
                <a:spcPts val="0"/>
              </a:spcBef>
              <a:spcAft>
                <a:spcPts val="1200"/>
              </a:spcAft>
            </a:pPr>
            <a:r>
              <a:rPr lang="en-US" sz="2000">
                <a:latin typeface="Arial" panose="020B0604020202020204" pitchFamily="34" charset="0"/>
                <a:cs typeface="Arial" panose="020B0604020202020204" pitchFamily="34" charset="0"/>
              </a:rPr>
              <a:t>Describe the needs of sexual minority youth and how to address these needs</a:t>
            </a:r>
          </a:p>
          <a:p>
            <a:pPr lvl="0">
              <a:lnSpc>
                <a:spcPct val="150000"/>
              </a:lnSpc>
              <a:spcBef>
                <a:spcPts val="0"/>
              </a:spcBef>
              <a:spcAft>
                <a:spcPts val="1200"/>
              </a:spcAft>
            </a:pPr>
            <a:r>
              <a:rPr lang="en-US" sz="2000">
                <a:latin typeface="Arial" panose="020B0604020202020204" pitchFamily="34" charset="0"/>
                <a:cs typeface="Arial" panose="020B0604020202020204" pitchFamily="34" charset="0"/>
              </a:rPr>
              <a:t>Develop intervention strategies for responding to the issues that arise in child welfare placement settings with LGBTQ youth</a:t>
            </a:r>
          </a:p>
        </p:txBody>
      </p:sp>
      <p:sp>
        <p:nvSpPr>
          <p:cNvPr id="6" name="Slide Number Placeholder 5"/>
          <p:cNvSpPr>
            <a:spLocks noGrp="1"/>
          </p:cNvSpPr>
          <p:nvPr>
            <p:ph type="sldNum" sz="quarter" idx="11"/>
          </p:nvPr>
        </p:nvSpPr>
        <p:spPr/>
        <p:txBody>
          <a:bodyPr/>
          <a:lstStyle/>
          <a:p>
            <a:fld id="{C49FAA35-CF82-4C62-BBAA-2977F00373C6}" type="slidenum">
              <a:rPr lang="en-US" smtClean="0"/>
              <a:pPr/>
              <a:t>4</a:t>
            </a:fld>
            <a:endParaRPr lang="en-US"/>
          </a:p>
        </p:txBody>
      </p:sp>
    </p:spTree>
    <p:extLst>
      <p:ext uri="{BB962C8B-B14F-4D97-AF65-F5344CB8AC3E}">
        <p14:creationId xmlns:p14="http://schemas.microsoft.com/office/powerpoint/2010/main" val="249807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96B-2F47-43D1-81C3-5D85B64EA8F1}"/>
              </a:ext>
            </a:extLst>
          </p:cNvPr>
          <p:cNvSpPr>
            <a:spLocks noGrp="1"/>
          </p:cNvSpPr>
          <p:nvPr>
            <p:ph type="title"/>
          </p:nvPr>
        </p:nvSpPr>
        <p:spPr>
          <a:xfrm>
            <a:off x="742251" y="2902833"/>
            <a:ext cx="8229600" cy="591671"/>
          </a:xfrm>
        </p:spPr>
        <p:txBody>
          <a:bodyPr/>
          <a:lstStyle/>
          <a:p>
            <a:r>
              <a:rPr lang="en-US" dirty="0">
                <a:solidFill>
                  <a:srgbClr val="002B5E"/>
                </a:solidFill>
                <a:latin typeface="Arial" panose="020B0604020202020204" pitchFamily="34" charset="0"/>
                <a:cs typeface="Arial" panose="020B0604020202020204" pitchFamily="34" charset="0"/>
              </a:rPr>
              <a:t>Beliefs and Sources of Information</a:t>
            </a:r>
          </a:p>
        </p:txBody>
      </p:sp>
      <p:sp>
        <p:nvSpPr>
          <p:cNvPr id="4" name="Slide Number Placeholder 3">
            <a:extLst>
              <a:ext uri="{FF2B5EF4-FFF2-40B4-BE49-F238E27FC236}">
                <a16:creationId xmlns:a16="http://schemas.microsoft.com/office/drawing/2014/main" id="{BABECC48-71A4-4A29-9B78-6316FD7A25BB}"/>
              </a:ext>
            </a:extLst>
          </p:cNvPr>
          <p:cNvSpPr>
            <a:spLocks noGrp="1"/>
          </p:cNvSpPr>
          <p:nvPr>
            <p:ph type="sldNum" sz="quarter" idx="11"/>
          </p:nvPr>
        </p:nvSpPr>
        <p:spPr/>
        <p:txBody>
          <a:bodyPr/>
          <a:lstStyle/>
          <a:p>
            <a:pPr>
              <a:defRPr/>
            </a:pPr>
            <a:fld id="{8E0BD697-C650-4553-8269-3DAFA0DE6DB9}" type="slidenum">
              <a:rPr lang="en-US" smtClean="0"/>
              <a:pPr>
                <a:defRPr/>
              </a:pPr>
              <a:t>5</a:t>
            </a:fld>
            <a:endParaRPr lang="en-US">
              <a:latin typeface="Arial" charset="0"/>
            </a:endParaRPr>
          </a:p>
        </p:txBody>
      </p:sp>
    </p:spTree>
    <p:extLst>
      <p:ext uri="{BB962C8B-B14F-4D97-AF65-F5344CB8AC3E}">
        <p14:creationId xmlns:p14="http://schemas.microsoft.com/office/powerpoint/2010/main" val="98977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a:cs typeface="Arial"/>
              </a:rPr>
              <a:t>Four Areas of Support (1 of 4) </a:t>
            </a:r>
            <a:endParaRPr lang="en-US">
              <a:solidFill>
                <a:srgbClr val="002B5E"/>
              </a:solidFill>
              <a:latin typeface="Arial" panose="020B0604020202020204" pitchFamily="34" charset="0"/>
              <a:cs typeface="Arial" panose="020B0604020202020204" pitchFamily="34" charset="0"/>
            </a:endParaRPr>
          </a:p>
        </p:txBody>
      </p:sp>
      <p:sp>
        <p:nvSpPr>
          <p:cNvPr id="10" name="Content Placeholder 9"/>
          <p:cNvSpPr>
            <a:spLocks noGrp="1"/>
          </p:cNvSpPr>
          <p:nvPr>
            <p:ph idx="1"/>
          </p:nvPr>
        </p:nvSpPr>
        <p:spPr/>
        <p:txBody>
          <a:bodyPr/>
          <a:lstStyle/>
          <a:p>
            <a:pPr marL="514350" indent="-514350">
              <a:lnSpc>
                <a:spcPct val="150000"/>
              </a:lnSpc>
              <a:spcBef>
                <a:spcPts val="0"/>
              </a:spcBef>
              <a:spcAft>
                <a:spcPts val="0"/>
              </a:spcAft>
              <a:buAutoNum type="romanUcPeriod"/>
            </a:pPr>
            <a:r>
              <a:rPr lang="en-US" sz="2200" b="1" u="sng">
                <a:latin typeface="Arial" panose="020B0604020202020204" pitchFamily="34" charset="0"/>
                <a:cs typeface="Arial" panose="020B0604020202020204" pitchFamily="34" charset="0"/>
              </a:rPr>
              <a:t>FAMILY</a:t>
            </a:r>
          </a:p>
          <a:p>
            <a:pPr lvl="1">
              <a:lnSpc>
                <a:spcPct val="150000"/>
              </a:lnSpc>
              <a:spcBef>
                <a:spcPts val="0"/>
              </a:spcBef>
              <a:spcAft>
                <a:spcPts val="0"/>
              </a:spcAft>
            </a:pPr>
            <a:r>
              <a:rPr lang="en-US" sz="2200">
                <a:latin typeface="Arial" panose="020B0604020202020204" pitchFamily="34" charset="0"/>
                <a:cs typeface="Arial" panose="020B0604020202020204" pitchFamily="34" charset="0"/>
              </a:rPr>
              <a:t>Many LGBTQ youth are rejected by their families</a:t>
            </a:r>
          </a:p>
          <a:p>
            <a:pPr lvl="1">
              <a:lnSpc>
                <a:spcPct val="150000"/>
              </a:lnSpc>
              <a:spcBef>
                <a:spcPts val="0"/>
              </a:spcBef>
              <a:spcAft>
                <a:spcPts val="0"/>
              </a:spcAft>
            </a:pPr>
            <a:r>
              <a:rPr lang="en-US" sz="2200">
                <a:latin typeface="Arial" panose="020B0604020202020204" pitchFamily="34" charset="0"/>
                <a:cs typeface="Arial" panose="020B0604020202020204" pitchFamily="34" charset="0"/>
              </a:rPr>
              <a:t>Many are forced to leave home</a:t>
            </a:r>
          </a:p>
          <a:p>
            <a:pPr lvl="1">
              <a:lnSpc>
                <a:spcPct val="150000"/>
              </a:lnSpc>
              <a:spcBef>
                <a:spcPts val="0"/>
              </a:spcBef>
              <a:spcAft>
                <a:spcPts val="0"/>
              </a:spcAft>
            </a:pPr>
            <a:r>
              <a:rPr lang="en-US" sz="2200">
                <a:latin typeface="Arial" panose="020B0604020202020204" pitchFamily="34" charset="0"/>
                <a:cs typeface="Arial" panose="020B0604020202020204" pitchFamily="34" charset="0"/>
              </a:rPr>
              <a:t>Many are subjected to violence</a:t>
            </a:r>
          </a:p>
          <a:p>
            <a:pPr lvl="1">
              <a:lnSpc>
                <a:spcPct val="150000"/>
              </a:lnSpc>
              <a:spcBef>
                <a:spcPts val="0"/>
              </a:spcBef>
              <a:spcAft>
                <a:spcPts val="0"/>
              </a:spcAft>
            </a:pPr>
            <a:r>
              <a:rPr lang="en-US" sz="2200">
                <a:latin typeface="Arial" panose="020B0604020202020204" pitchFamily="34" charset="0"/>
                <a:cs typeface="Arial" panose="020B0604020202020204" pitchFamily="34" charset="0"/>
              </a:rPr>
              <a:t>Cannot rely on family for support in tough times</a:t>
            </a:r>
            <a:endParaRPr lang="en-US" sz="2200" b="1" u="sng">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C49FAA35-CF82-4C62-BBAA-2977F00373C6}" type="slidenum">
              <a:rPr lang="en-US" smtClean="0"/>
              <a:pPr/>
              <a:t>6</a:t>
            </a:fld>
            <a:endParaRPr lang="en-US"/>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900" y="4330093"/>
            <a:ext cx="2153187" cy="186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16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a:cs typeface="Arial"/>
              </a:rPr>
              <a:t>Four Areas of Support (2 of 4)</a:t>
            </a:r>
          </a:p>
        </p:txBody>
      </p:sp>
      <p:sp>
        <p:nvSpPr>
          <p:cNvPr id="10" name="Content Placeholder 9"/>
          <p:cNvSpPr>
            <a:spLocks noGrp="1"/>
          </p:cNvSpPr>
          <p:nvPr>
            <p:ph idx="1"/>
          </p:nvPr>
        </p:nvSpPr>
        <p:spPr/>
        <p:txBody>
          <a:bodyPr/>
          <a:lstStyle/>
          <a:p>
            <a:pPr marL="0" indent="0">
              <a:lnSpc>
                <a:spcPct val="150000"/>
              </a:lnSpc>
              <a:spcBef>
                <a:spcPts val="0"/>
              </a:spcBef>
              <a:spcAft>
                <a:spcPts val="0"/>
              </a:spcAft>
              <a:buNone/>
            </a:pPr>
            <a:r>
              <a:rPr lang="en-US" sz="2200" b="1" u="sng">
                <a:latin typeface="Arial" panose="020B0604020202020204" pitchFamily="34" charset="0"/>
                <a:cs typeface="Arial" panose="020B0604020202020204" pitchFamily="34" charset="0"/>
              </a:rPr>
              <a:t>II. SCHOOL</a:t>
            </a:r>
            <a:endParaRPr lang="en-US" sz="2200">
              <a:latin typeface="Arial" panose="020B0604020202020204" pitchFamily="34" charset="0"/>
              <a:cs typeface="Arial" panose="020B0604020202020204" pitchFamily="34" charset="0"/>
            </a:endParaRPr>
          </a:p>
          <a:p>
            <a:pPr lvl="1">
              <a:lnSpc>
                <a:spcPct val="150000"/>
              </a:lnSpc>
              <a:spcBef>
                <a:spcPts val="0"/>
              </a:spcBef>
              <a:spcAft>
                <a:spcPts val="0"/>
              </a:spcAft>
            </a:pPr>
            <a:r>
              <a:rPr lang="en-US" sz="2200">
                <a:latin typeface="Arial" panose="020B0604020202020204" pitchFamily="34" charset="0"/>
                <a:cs typeface="Arial" panose="020B0604020202020204" pitchFamily="34" charset="0"/>
              </a:rPr>
              <a:t>Hostile school environment</a:t>
            </a:r>
          </a:p>
          <a:p>
            <a:pPr lvl="1">
              <a:lnSpc>
                <a:spcPct val="150000"/>
              </a:lnSpc>
              <a:spcBef>
                <a:spcPts val="0"/>
              </a:spcBef>
              <a:spcAft>
                <a:spcPts val="0"/>
              </a:spcAft>
            </a:pPr>
            <a:r>
              <a:rPr lang="en-US" sz="2200">
                <a:latin typeface="Arial" panose="020B0604020202020204" pitchFamily="34" charset="0"/>
                <a:cs typeface="Arial" panose="020B0604020202020204" pitchFamily="34" charset="0"/>
              </a:rPr>
              <a:t>Verbal and Physical Assaults</a:t>
            </a:r>
          </a:p>
          <a:p>
            <a:pPr lvl="1">
              <a:lnSpc>
                <a:spcPct val="150000"/>
              </a:lnSpc>
              <a:spcBef>
                <a:spcPts val="0"/>
              </a:spcBef>
              <a:spcAft>
                <a:spcPts val="0"/>
              </a:spcAft>
            </a:pPr>
            <a:r>
              <a:rPr lang="en-US" sz="2200">
                <a:latin typeface="Arial" panose="020B0604020202020204" pitchFamily="34" charset="0"/>
                <a:cs typeface="Arial" panose="020B0604020202020204" pitchFamily="34" charset="0"/>
              </a:rPr>
              <a:t>Many drop out of school</a:t>
            </a:r>
          </a:p>
          <a:p>
            <a:pPr lvl="1">
              <a:lnSpc>
                <a:spcPct val="150000"/>
              </a:lnSpc>
              <a:spcBef>
                <a:spcPts val="0"/>
              </a:spcBef>
              <a:spcAft>
                <a:spcPts val="0"/>
              </a:spcAft>
            </a:pPr>
            <a:r>
              <a:rPr lang="en-US" sz="2200">
                <a:latin typeface="Arial" panose="020B0604020202020204" pitchFamily="34" charset="0"/>
                <a:cs typeface="Arial" panose="020B0604020202020204" pitchFamily="34" charset="0"/>
              </a:rPr>
              <a:t>Creates difficulty in authentic peer interactions</a:t>
            </a:r>
          </a:p>
          <a:p>
            <a:pPr marL="0" indent="515938"/>
            <a:endParaRPr lang="en-US" sz="220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C49FAA35-CF82-4C62-BBAA-2977F00373C6}" type="slidenum">
              <a:rPr lang="en-US" smtClean="0"/>
              <a:pPr/>
              <a:t>7</a:t>
            </a:fld>
            <a:endParaRPr lang="en-US"/>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456" y="4034543"/>
            <a:ext cx="21812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9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a:cs typeface="Arial"/>
              </a:rPr>
              <a:t>Four Areas of Support  (3 of 4)</a:t>
            </a:r>
          </a:p>
        </p:txBody>
      </p:sp>
      <p:sp>
        <p:nvSpPr>
          <p:cNvPr id="10" name="Content Placeholder 9"/>
          <p:cNvSpPr>
            <a:spLocks noGrp="1"/>
          </p:cNvSpPr>
          <p:nvPr>
            <p:ph idx="1"/>
          </p:nvPr>
        </p:nvSpPr>
        <p:spPr>
          <a:xfrm>
            <a:off x="483524" y="1387318"/>
            <a:ext cx="8247888" cy="4881284"/>
          </a:xfrm>
        </p:spPr>
        <p:txBody>
          <a:bodyPr/>
          <a:lstStyle/>
          <a:p>
            <a:pPr marL="0" indent="0">
              <a:lnSpc>
                <a:spcPct val="150000"/>
              </a:lnSpc>
              <a:spcBef>
                <a:spcPts val="0"/>
              </a:spcBef>
              <a:buNone/>
            </a:pPr>
            <a:r>
              <a:rPr lang="en-US" sz="2200" b="1" u="sng">
                <a:latin typeface="Arial" panose="020B0604020202020204" pitchFamily="34" charset="0"/>
                <a:cs typeface="Arial" panose="020B0604020202020204" pitchFamily="34" charset="0"/>
              </a:rPr>
              <a:t>III. COMMUNITY</a:t>
            </a:r>
          </a:p>
          <a:p>
            <a:pPr lvl="1">
              <a:lnSpc>
                <a:spcPct val="150000"/>
              </a:lnSpc>
              <a:spcBef>
                <a:spcPts val="0"/>
              </a:spcBef>
            </a:pPr>
            <a:r>
              <a:rPr lang="en-US" sz="2200">
                <a:latin typeface="Arial" panose="020B0604020202020204" pitchFamily="34" charset="0"/>
                <a:cs typeface="Arial" panose="020B0604020202020204" pitchFamily="34" charset="0"/>
              </a:rPr>
              <a:t>Very few programs exist for LGBTQ youth</a:t>
            </a:r>
          </a:p>
          <a:p>
            <a:pPr lvl="1">
              <a:lnSpc>
                <a:spcPct val="150000"/>
              </a:lnSpc>
              <a:spcBef>
                <a:spcPts val="0"/>
              </a:spcBef>
            </a:pPr>
            <a:r>
              <a:rPr lang="en-US" sz="2200">
                <a:latin typeface="Arial" panose="020B0604020202020204" pitchFamily="34" charset="0"/>
                <a:cs typeface="Arial" panose="020B0604020202020204" pitchFamily="34" charset="0"/>
              </a:rPr>
              <a:t>Many community organizations have strong anti-gay views</a:t>
            </a:r>
          </a:p>
          <a:p>
            <a:pPr lvl="1">
              <a:lnSpc>
                <a:spcPct val="150000"/>
              </a:lnSpc>
              <a:spcBef>
                <a:spcPts val="0"/>
              </a:spcBef>
            </a:pPr>
            <a:r>
              <a:rPr lang="en-US" sz="2200">
                <a:latin typeface="Arial" panose="020B0604020202020204" pitchFamily="34" charset="0"/>
                <a:cs typeface="Arial" panose="020B0604020202020204" pitchFamily="34" charset="0"/>
              </a:rPr>
              <a:t>Many activities in LGBTQ community are adult-oriented</a:t>
            </a:r>
          </a:p>
          <a:p>
            <a:pPr marL="0" indent="0">
              <a:spcBef>
                <a:spcPts val="0"/>
              </a:spcBef>
              <a:spcAft>
                <a:spcPts val="1200"/>
              </a:spcAft>
              <a:buNone/>
            </a:pPr>
            <a:endParaRPr lang="en-US" b="1" u="sng"/>
          </a:p>
          <a:p>
            <a:pPr marL="0" indent="0">
              <a:buNone/>
            </a:pPr>
            <a:r>
              <a:rPr lang="en-US"/>
              <a:t> </a:t>
            </a:r>
          </a:p>
          <a:p>
            <a:endParaRPr lang="en-US"/>
          </a:p>
        </p:txBody>
      </p:sp>
      <p:pic>
        <p:nvPicPr>
          <p:cNvPr id="3074" name="Picture 2" descr="Image of neighborh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7" y="4596171"/>
            <a:ext cx="6523037"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C49FAA35-CF82-4C62-BBAA-2977F00373C6}" type="slidenum">
              <a:rPr lang="en-US" smtClean="0"/>
              <a:pPr/>
              <a:t>8</a:t>
            </a:fld>
            <a:endParaRPr lang="en-US"/>
          </a:p>
        </p:txBody>
      </p:sp>
    </p:spTree>
    <p:extLst>
      <p:ext uri="{BB962C8B-B14F-4D97-AF65-F5344CB8AC3E}">
        <p14:creationId xmlns:p14="http://schemas.microsoft.com/office/powerpoint/2010/main" val="38389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rgbClr val="002B5E"/>
                </a:solidFill>
                <a:latin typeface="Arial"/>
                <a:cs typeface="Arial"/>
              </a:rPr>
              <a:t>Four Areas of Support  (4 of 4)</a:t>
            </a:r>
          </a:p>
        </p:txBody>
      </p:sp>
      <p:sp>
        <p:nvSpPr>
          <p:cNvPr id="10" name="Content Placeholder 9"/>
          <p:cNvSpPr>
            <a:spLocks noGrp="1"/>
          </p:cNvSpPr>
          <p:nvPr>
            <p:ph idx="1"/>
          </p:nvPr>
        </p:nvSpPr>
        <p:spPr>
          <a:xfrm>
            <a:off x="470644" y="1374440"/>
            <a:ext cx="8470155" cy="4881284"/>
          </a:xfrm>
        </p:spPr>
        <p:txBody>
          <a:bodyPr/>
          <a:lstStyle/>
          <a:p>
            <a:pPr marL="0" indent="0">
              <a:lnSpc>
                <a:spcPct val="150000"/>
              </a:lnSpc>
              <a:spcBef>
                <a:spcPts val="0"/>
              </a:spcBef>
              <a:buNone/>
            </a:pPr>
            <a:r>
              <a:rPr lang="en-US" sz="2200" b="1" u="sng">
                <a:latin typeface="Arial" panose="020B0604020202020204" pitchFamily="34" charset="0"/>
                <a:cs typeface="Arial" panose="020B0604020202020204" pitchFamily="34" charset="0"/>
              </a:rPr>
              <a:t>RELIGIOUS PARTICIPATION</a:t>
            </a:r>
          </a:p>
          <a:p>
            <a:pPr lvl="1">
              <a:lnSpc>
                <a:spcPct val="150000"/>
              </a:lnSpc>
              <a:spcBef>
                <a:spcPts val="0"/>
              </a:spcBef>
            </a:pPr>
            <a:r>
              <a:rPr lang="en-US" sz="2200">
                <a:latin typeface="Arial" panose="020B0604020202020204" pitchFamily="34" charset="0"/>
                <a:cs typeface="Arial" panose="020B0604020202020204" pitchFamily="34" charset="0"/>
              </a:rPr>
              <a:t>Majority of churches and other groups reject homosexuality</a:t>
            </a:r>
          </a:p>
          <a:p>
            <a:pPr lvl="1">
              <a:lnSpc>
                <a:spcPct val="150000"/>
              </a:lnSpc>
              <a:spcBef>
                <a:spcPts val="0"/>
              </a:spcBef>
            </a:pPr>
            <a:r>
              <a:rPr lang="en-US" sz="2200">
                <a:latin typeface="Arial" panose="020B0604020202020204" pitchFamily="34" charset="0"/>
                <a:cs typeface="Arial" panose="020B0604020202020204" pitchFamily="34" charset="0"/>
              </a:rPr>
              <a:t>Many youth feel compelled to choose between religion and self</a:t>
            </a:r>
          </a:p>
          <a:p>
            <a:pPr lvl="1">
              <a:lnSpc>
                <a:spcPct val="150000"/>
              </a:lnSpc>
              <a:spcBef>
                <a:spcPts val="0"/>
              </a:spcBef>
            </a:pPr>
            <a:r>
              <a:rPr lang="en-US" sz="2200">
                <a:latin typeface="Arial" panose="020B0604020202020204" pitchFamily="34" charset="0"/>
                <a:cs typeface="Arial" panose="020B0604020202020204" pitchFamily="34" charset="0"/>
              </a:rPr>
              <a:t>Many organizations believe that it is something to be “cured”</a:t>
            </a:r>
          </a:p>
        </p:txBody>
      </p:sp>
      <p:sp>
        <p:nvSpPr>
          <p:cNvPr id="6" name="Slide Number Placeholder 5"/>
          <p:cNvSpPr>
            <a:spLocks noGrp="1"/>
          </p:cNvSpPr>
          <p:nvPr>
            <p:ph type="sldNum" sz="quarter" idx="11"/>
          </p:nvPr>
        </p:nvSpPr>
        <p:spPr/>
        <p:txBody>
          <a:bodyPr/>
          <a:lstStyle/>
          <a:p>
            <a:fld id="{C49FAA35-CF82-4C62-BBAA-2977F00373C6}" type="slidenum">
              <a:rPr lang="en-US" smtClean="0"/>
              <a:pPr/>
              <a:t>9</a:t>
            </a:fld>
            <a:endParaRPr lang="en-US"/>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31" y="4766813"/>
            <a:ext cx="12096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506" y="4890142"/>
            <a:ext cx="12858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381" y="4682025"/>
            <a:ext cx="11715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956" y="5192914"/>
            <a:ext cx="13811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4512" y="4833489"/>
            <a:ext cx="13620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587" y="4787249"/>
            <a:ext cx="14763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575208"/>
      </p:ext>
    </p:extLst>
  </p:cSld>
  <p:clrMapOvr>
    <a:masterClrMapping/>
  </p:clrMapOvr>
</p:sld>
</file>

<file path=ppt/theme/theme1.xml><?xml version="1.0" encoding="utf-8"?>
<a:theme xmlns:a="http://schemas.openxmlformats.org/drawingml/2006/main" name="PwrPntTemplate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dfc80c4b-6fa3-477c-9f87-410f15734463" xsi:nil="true"/>
    <Date xmlns="dfc80c4b-6fa3-477c-9f87-410f15734463" xsi:nil="true"/>
    <Document_x0020_Category xmlns="dfc80c4b-6fa3-477c-9f87-410f15734463" xsi:nil="true"/>
    <SharedWithUsers xmlns="071c875f-9e36-463c-b368-5c5870634cf2">
      <UserInfo>
        <DisplayName/>
        <AccountId xsi:nil="true"/>
        <AccountType/>
      </UserInfo>
    </SharedWithUsers>
    <MediaLengthInSeconds xmlns="dfc80c4b-6fa3-477c-9f87-410f15734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70D736FBD75C4CA883685263A9457B" ma:contentTypeVersion="16" ma:contentTypeDescription="Create a new document." ma:contentTypeScope="" ma:versionID="8250e47c1aff41106ea1cdb290d6398d">
  <xsd:schema xmlns:xsd="http://www.w3.org/2001/XMLSchema" xmlns:xs="http://www.w3.org/2001/XMLSchema" xmlns:p="http://schemas.microsoft.com/office/2006/metadata/properties" xmlns:ns2="dfc80c4b-6fa3-477c-9f87-410f15734463" xmlns:ns3="071c875f-9e36-463c-b368-5c5870634cf2" targetNamespace="http://schemas.microsoft.com/office/2006/metadata/properties" ma:root="true" ma:fieldsID="ee7251846afa4125fd135701b43763e7" ns2:_="" ns3:_="">
    <xsd:import namespace="dfc80c4b-6fa3-477c-9f87-410f15734463"/>
    <xsd:import namespace="071c875f-9e36-463c-b368-5c5870634cf2"/>
    <xsd:element name="properties">
      <xsd:complexType>
        <xsd:sequence>
          <xsd:element name="documentManagement">
            <xsd:complexType>
              <xsd:all>
                <xsd:element ref="ns2:MediaServiceMetadata" minOccurs="0"/>
                <xsd:element ref="ns2:MediaServiceFastMetadata" minOccurs="0"/>
                <xsd:element ref="ns2:Document_x0020_Category" minOccurs="0"/>
                <xsd:element ref="ns3:SharedWithUsers" minOccurs="0"/>
                <xsd:element ref="ns2:MediaServiceAutoTags" minOccurs="0"/>
                <xsd:element ref="ns2:MediaServiceDateTaken" minOccurs="0"/>
                <xsd:element ref="ns2:MediaServiceOCR" minOccurs="0"/>
                <xsd:element ref="ns3:SharedWithDetails" minOccurs="0"/>
                <xsd:element ref="ns2:MediaServiceLocation" minOccurs="0"/>
                <xsd:element ref="ns2:MediaServiceEventHashCode" minOccurs="0"/>
                <xsd:element ref="ns2:MediaServiceGenerationTime" minOccurs="0"/>
                <xsd:element ref="ns2:_Flow_SignoffStatus" minOccurs="0"/>
                <xsd:element ref="ns2:MediaServiceAutoKeyPoints" minOccurs="0"/>
                <xsd:element ref="ns2:MediaServiceKeyPoints" minOccurs="0"/>
                <xsd:element ref="ns2:Dat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80c4b-6fa3-477c-9f87-410f1573446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Document_x0020_Category" ma:index="10" nillable="true" ma:displayName="Document Category" ma:internalName="Document_x0020_Category">
      <xsd:simpleType>
        <xsd:restriction base="dms:Choice">
          <xsd:enumeration value="Help"/>
          <xsd:enumeration value="Information"/>
          <xsd:enumeration value="Policy"/>
        </xsd:restriction>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Date" ma:index="22" nillable="true" ma:displayName="Date" ma:format="DateOnly" ma:internalName="Dat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1c875f-9e36-463c-b368-5c5870634cf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D6C224-7B4B-4285-8358-31BE63F1A667}">
  <ds:schemaRefs>
    <ds:schemaRef ds:uri="http://schemas.microsoft.com/sharepoint/v3/contenttype/forms"/>
  </ds:schemaRefs>
</ds:datastoreItem>
</file>

<file path=customXml/itemProps2.xml><?xml version="1.0" encoding="utf-8"?>
<ds:datastoreItem xmlns:ds="http://schemas.openxmlformats.org/officeDocument/2006/customXml" ds:itemID="{85BBB847-9576-4A98-96BD-38431FB21F49}">
  <ds:schemaRefs>
    <ds:schemaRef ds:uri="http://schemas.microsoft.com/office/infopath/2007/PartnerControls"/>
    <ds:schemaRef ds:uri="http://purl.org/dc/dcmitype/"/>
    <ds:schemaRef ds:uri="http://schemas.microsoft.com/office/2006/documentManagement/types"/>
    <ds:schemaRef ds:uri="http://purl.org/dc/terms/"/>
    <ds:schemaRef ds:uri="http://www.w3.org/XML/1998/namespace"/>
    <ds:schemaRef ds:uri="0f708cff-2e9b-4f08-bc58-c81d1a4fe008"/>
    <ds:schemaRef ds:uri="http://schemas.openxmlformats.org/package/2006/metadata/core-properties"/>
    <ds:schemaRef ds:uri="http://schemas.microsoft.com/office/2006/metadata/properties"/>
    <ds:schemaRef ds:uri="11d65098-8ef3-4d2d-9eb9-bcd24ea44e49"/>
    <ds:schemaRef ds:uri="http://purl.org/dc/elements/1.1/"/>
  </ds:schemaRefs>
</ds:datastoreItem>
</file>

<file path=customXml/itemProps3.xml><?xml version="1.0" encoding="utf-8"?>
<ds:datastoreItem xmlns:ds="http://schemas.openxmlformats.org/officeDocument/2006/customXml" ds:itemID="{6B4F36A7-DA92-4BE0-BF86-623F30C2982D}"/>
</file>

<file path=docProps/app.xml><?xml version="1.0" encoding="utf-8"?>
<Properties xmlns="http://schemas.openxmlformats.org/officeDocument/2006/extended-properties" xmlns:vt="http://schemas.openxmlformats.org/officeDocument/2006/docPropsVTypes">
  <Template>PwrPntTemplate081711</Template>
  <TotalTime>0</TotalTime>
  <Words>1771</Words>
  <Application>Microsoft Office PowerPoint</Application>
  <PresentationFormat>On-screen Show (4:3)</PresentationFormat>
  <Paragraphs>178</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Georgia</vt:lpstr>
      <vt:lpstr>Times New Roman</vt:lpstr>
      <vt:lpstr>PwrPntTemplate081711</vt:lpstr>
      <vt:lpstr>202: Lesbian, Gay, Bisexual, Transgender and Questioning Youth in the Child Welfare System</vt:lpstr>
      <vt:lpstr>Agenda </vt:lpstr>
      <vt:lpstr>Learning Objectives (1 of 2) </vt:lpstr>
      <vt:lpstr>Learning Objectives (2 of 2)</vt:lpstr>
      <vt:lpstr>Beliefs and Sources of Information</vt:lpstr>
      <vt:lpstr>Four Areas of Support (1 of 4) </vt:lpstr>
      <vt:lpstr>Four Areas of Support (2 of 4)</vt:lpstr>
      <vt:lpstr>Four Areas of Support  (3 of 4)</vt:lpstr>
      <vt:lpstr>Four Areas of Support  (4 of 4)</vt:lpstr>
      <vt:lpstr>Homophobia</vt:lpstr>
      <vt:lpstr>Heterosexism</vt:lpstr>
      <vt:lpstr>Homophobic Levels of Attitude: Negative (1 of 4) </vt:lpstr>
      <vt:lpstr>Homophobic Levels of Attitude: Negative (2 of 4)</vt:lpstr>
      <vt:lpstr>Homophobic Levels of Attitude: Negative (3 of 4) </vt:lpstr>
      <vt:lpstr>Homophobic Levels of Attitude: Negative (4 of 4) </vt:lpstr>
      <vt:lpstr>Homophobic Levels of Attitude: Positive (1 of 4) </vt:lpstr>
      <vt:lpstr>Homophobic Levels of Attitude: Positive (2 of 4) </vt:lpstr>
      <vt:lpstr>Homophobic Levels of Attitude: Positive (3 of 4)</vt:lpstr>
      <vt:lpstr>Homophobic Levels of Attitude: Positive (4 of 4)</vt:lpstr>
      <vt:lpstr>An Experience With Being Different</vt:lpstr>
      <vt:lpstr>Developmental Models: Troiden’s Model</vt:lpstr>
      <vt:lpstr>Developmental Models: Cass’ Model</vt:lpstr>
      <vt:lpstr>As Told by LGBTQ Youth</vt:lpstr>
      <vt:lpstr>Risk Factors</vt:lpstr>
      <vt:lpstr>Strategies</vt:lpstr>
      <vt:lpstr>Standup Quote</vt:lpstr>
      <vt:lpstr>Conclusions and 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 L. Sherrid</dc:creator>
  <cp:keywords>Templates</cp:keywords>
  <cp:lastModifiedBy>Bowersox, Andrea Leigh</cp:lastModifiedBy>
  <cp:revision>2</cp:revision>
  <cp:lastPrinted>2017-07-18T20:13:28Z</cp:lastPrinted>
  <dcterms:created xsi:type="dcterms:W3CDTF">2012-01-26T18:35:26Z</dcterms:created>
  <dcterms:modified xsi:type="dcterms:W3CDTF">2022-04-21T18:36:49Z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0x0101008670D736FBD75C4CA883685263A9457B</vt:lpwstr>
  </property>
  <property fmtid="{D5CDD505-2E9C-101B-9397-08002B2CF9AE}" pid="3" name="Order">
    <vt:r8>35817700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